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61" r:id="rId2"/>
    <p:sldId id="265" r:id="rId3"/>
    <p:sldId id="273" r:id="rId4"/>
    <p:sldId id="267" r:id="rId5"/>
    <p:sldId id="266" r:id="rId6"/>
    <p:sldId id="268" r:id="rId7"/>
    <p:sldId id="269" r:id="rId8"/>
    <p:sldId id="270" r:id="rId9"/>
    <p:sldId id="271" r:id="rId10"/>
    <p:sldId id="272" r:id="rId11"/>
    <p:sldId id="260" r:id="rId12"/>
  </p:sldIdLst>
  <p:sldSz cx="9144000" cy="6858000" type="screen4x3"/>
  <p:notesSz cx="6858000" cy="9144000"/>
  <p:embeddedFontLst>
    <p:embeddedFont>
      <p:font typeface="Candara" panose="020E0502030303020204" pitchFamily="34" charset="0"/>
      <p:regular r:id="rId13"/>
      <p:bold r:id="rId14"/>
      <p:italic r:id="rId15"/>
      <p:boldItalic r:id="rId16"/>
    </p:embeddedFont>
    <p:embeddedFont>
      <p:font typeface="Matilda" panose="020B0604020202020204" charset="0"/>
      <p:regular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  <p:embeddedFont>
      <p:font typeface="Aparajita" panose="020B0604020202020204" pitchFamily="34" charset="0"/>
      <p:regular r:id="rId22"/>
      <p:bold r:id="rId23"/>
      <p:italic r:id="rId24"/>
      <p:boldItalic r:id="rId25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FFCC"/>
    <a:srgbClr val="8A0000"/>
    <a:srgbClr val="660066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8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12B607-3636-4FF9-A30A-E251BB2D708A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2C3123-73FB-4A58-9FF2-001DBC0A941E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rgbClr val="CCFFCC"/>
        </a:solidFill>
      </dgm:spPr>
      <dgm:t>
        <a:bodyPr/>
        <a:lstStyle/>
        <a:p>
          <a:r>
            <a:rPr lang="ru-RU" b="1" dirty="0" smtClean="0"/>
            <a:t>собрать</a:t>
          </a:r>
          <a:endParaRPr lang="ru-RU" b="1" dirty="0"/>
        </a:p>
      </dgm:t>
    </dgm:pt>
    <dgm:pt modelId="{6015BE93-8238-4931-9835-5340E1EC8B90}" type="parTrans" cxnId="{1D3FC0C2-3689-45EC-A843-E626D3006669}">
      <dgm:prSet/>
      <dgm:spPr/>
      <dgm:t>
        <a:bodyPr/>
        <a:lstStyle/>
        <a:p>
          <a:endParaRPr lang="ru-RU"/>
        </a:p>
      </dgm:t>
    </dgm:pt>
    <dgm:pt modelId="{B6A8CFF8-68F4-4360-BF97-2A35C4892E37}" type="sibTrans" cxnId="{1D3FC0C2-3689-45EC-A843-E626D3006669}">
      <dgm:prSet/>
      <dgm:spPr/>
      <dgm:t>
        <a:bodyPr/>
        <a:lstStyle/>
        <a:p>
          <a:endParaRPr lang="ru-RU"/>
        </a:p>
      </dgm:t>
    </dgm:pt>
    <dgm:pt modelId="{BAC95197-6B89-4D3B-9781-CEB328385797}">
      <dgm:prSet phldrT="[Текст]"/>
      <dgm:spPr>
        <a:solidFill>
          <a:srgbClr val="CCFFCC"/>
        </a:solidFill>
      </dgm:spPr>
      <dgm:t>
        <a:bodyPr/>
        <a:lstStyle/>
        <a:p>
          <a:r>
            <a:rPr lang="ru-RU" b="1" smtClean="0"/>
            <a:t>осмыслить (упорядочить)</a:t>
          </a:r>
          <a:endParaRPr lang="ru-RU" b="1" dirty="0"/>
        </a:p>
      </dgm:t>
    </dgm:pt>
    <dgm:pt modelId="{863903BE-4D73-422A-B78E-94FED616634B}" type="parTrans" cxnId="{DEE7C787-0A43-46AD-8BEA-96D440067FF8}">
      <dgm:prSet/>
      <dgm:spPr/>
      <dgm:t>
        <a:bodyPr/>
        <a:lstStyle/>
        <a:p>
          <a:endParaRPr lang="ru-RU"/>
        </a:p>
      </dgm:t>
    </dgm:pt>
    <dgm:pt modelId="{24FD68D4-79D1-4CC2-B2DC-38B1198D3327}" type="sibTrans" cxnId="{DEE7C787-0A43-46AD-8BEA-96D440067FF8}">
      <dgm:prSet/>
      <dgm:spPr/>
      <dgm:t>
        <a:bodyPr/>
        <a:lstStyle/>
        <a:p>
          <a:endParaRPr lang="ru-RU"/>
        </a:p>
      </dgm:t>
    </dgm:pt>
    <dgm:pt modelId="{99243A8E-A497-4CBC-94EB-EDDAB0863C5C}">
      <dgm:prSet phldrT="[Текст]"/>
      <dgm:spPr>
        <a:solidFill>
          <a:srgbClr val="CCFFCC"/>
        </a:solidFill>
      </dgm:spPr>
      <dgm:t>
        <a:bodyPr/>
        <a:lstStyle/>
        <a:p>
          <a:r>
            <a:rPr lang="ru-RU" b="1" smtClean="0"/>
            <a:t>систематизировать</a:t>
          </a:r>
          <a:endParaRPr lang="ru-RU" b="1" dirty="0"/>
        </a:p>
      </dgm:t>
    </dgm:pt>
    <dgm:pt modelId="{BA7415AD-1231-41D3-BD87-65587AB27592}" type="parTrans" cxnId="{B88EF4B2-A3D9-4548-A114-D082706ECC78}">
      <dgm:prSet/>
      <dgm:spPr/>
      <dgm:t>
        <a:bodyPr/>
        <a:lstStyle/>
        <a:p>
          <a:endParaRPr lang="ru-RU"/>
        </a:p>
      </dgm:t>
    </dgm:pt>
    <dgm:pt modelId="{8C9AC231-29D9-41C9-B5C8-787809DBBFED}" type="sibTrans" cxnId="{B88EF4B2-A3D9-4548-A114-D082706ECC78}">
      <dgm:prSet/>
      <dgm:spPr/>
      <dgm:t>
        <a:bodyPr/>
        <a:lstStyle/>
        <a:p>
          <a:endParaRPr lang="ru-RU"/>
        </a:p>
      </dgm:t>
    </dgm:pt>
    <dgm:pt modelId="{B19E110F-C746-443C-B9D4-4A3BFA04786A}" type="pres">
      <dgm:prSet presAssocID="{6812B607-3636-4FF9-A30A-E251BB2D708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1885C78-E20A-4C18-B496-5EE599AF2CBE}" type="pres">
      <dgm:prSet presAssocID="{6812B607-3636-4FF9-A30A-E251BB2D708A}" presName="Name1" presStyleCnt="0"/>
      <dgm:spPr/>
      <dgm:t>
        <a:bodyPr/>
        <a:lstStyle/>
        <a:p>
          <a:endParaRPr lang="ru-RU"/>
        </a:p>
      </dgm:t>
    </dgm:pt>
    <dgm:pt modelId="{72D2110E-9136-4CEE-9BB2-CC1CEEF34F96}" type="pres">
      <dgm:prSet presAssocID="{6812B607-3636-4FF9-A30A-E251BB2D708A}" presName="cycle" presStyleCnt="0"/>
      <dgm:spPr/>
      <dgm:t>
        <a:bodyPr/>
        <a:lstStyle/>
        <a:p>
          <a:endParaRPr lang="ru-RU"/>
        </a:p>
      </dgm:t>
    </dgm:pt>
    <dgm:pt modelId="{159D161D-799E-4527-8DEA-0BF2D97F0FDA}" type="pres">
      <dgm:prSet presAssocID="{6812B607-3636-4FF9-A30A-E251BB2D708A}" presName="srcNode" presStyleLbl="node1" presStyleIdx="0" presStyleCnt="3"/>
      <dgm:spPr/>
      <dgm:t>
        <a:bodyPr/>
        <a:lstStyle/>
        <a:p>
          <a:endParaRPr lang="ru-RU"/>
        </a:p>
      </dgm:t>
    </dgm:pt>
    <dgm:pt modelId="{F8274F99-6AC2-4241-A681-066B7716D4E2}" type="pres">
      <dgm:prSet presAssocID="{6812B607-3636-4FF9-A30A-E251BB2D708A}" presName="conn" presStyleLbl="parChTrans1D2" presStyleIdx="0" presStyleCnt="1"/>
      <dgm:spPr/>
      <dgm:t>
        <a:bodyPr/>
        <a:lstStyle/>
        <a:p>
          <a:endParaRPr lang="ru-RU"/>
        </a:p>
      </dgm:t>
    </dgm:pt>
    <dgm:pt modelId="{CB7DB614-76DF-4C05-935B-636F621424E1}" type="pres">
      <dgm:prSet presAssocID="{6812B607-3636-4FF9-A30A-E251BB2D708A}" presName="extraNode" presStyleLbl="node1" presStyleIdx="0" presStyleCnt="3"/>
      <dgm:spPr/>
      <dgm:t>
        <a:bodyPr/>
        <a:lstStyle/>
        <a:p>
          <a:endParaRPr lang="ru-RU"/>
        </a:p>
      </dgm:t>
    </dgm:pt>
    <dgm:pt modelId="{86EE7FDC-E9B1-482C-9AAD-8DD8075A3B5E}" type="pres">
      <dgm:prSet presAssocID="{6812B607-3636-4FF9-A30A-E251BB2D708A}" presName="dstNode" presStyleLbl="node1" presStyleIdx="0" presStyleCnt="3"/>
      <dgm:spPr/>
      <dgm:t>
        <a:bodyPr/>
        <a:lstStyle/>
        <a:p>
          <a:endParaRPr lang="ru-RU"/>
        </a:p>
      </dgm:t>
    </dgm:pt>
    <dgm:pt modelId="{BD986989-2897-46EB-859C-59E6EB523D5C}" type="pres">
      <dgm:prSet presAssocID="{9B2C3123-73FB-4A58-9FF2-001DBC0A941E}" presName="text_1" presStyleLbl="node1" presStyleIdx="0" presStyleCnt="3" custLinFactNeighborX="635" custLinFactNeighborY="-1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A1AD2D-E739-49E3-9B8A-603DD128A8FD}" type="pres">
      <dgm:prSet presAssocID="{9B2C3123-73FB-4A58-9FF2-001DBC0A941E}" presName="accent_1" presStyleCnt="0"/>
      <dgm:spPr/>
      <dgm:t>
        <a:bodyPr/>
        <a:lstStyle/>
        <a:p>
          <a:endParaRPr lang="ru-RU"/>
        </a:p>
      </dgm:t>
    </dgm:pt>
    <dgm:pt modelId="{F8ADD2AF-7122-4088-8F08-008C8AF812C9}" type="pres">
      <dgm:prSet presAssocID="{9B2C3123-73FB-4A58-9FF2-001DBC0A941E}" presName="accentRepeatNode" presStyleLbl="solidFgAcc1" presStyleIdx="0" presStyleCnt="3"/>
      <dgm:spPr/>
      <dgm:t>
        <a:bodyPr/>
        <a:lstStyle/>
        <a:p>
          <a:endParaRPr lang="ru-RU"/>
        </a:p>
      </dgm:t>
    </dgm:pt>
    <dgm:pt modelId="{2D71AF61-BA32-4577-8772-1A803E49260B}" type="pres">
      <dgm:prSet presAssocID="{BAC95197-6B89-4D3B-9781-CEB328385797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5610C3-ED1F-433F-A91D-CBB0A1817920}" type="pres">
      <dgm:prSet presAssocID="{BAC95197-6B89-4D3B-9781-CEB328385797}" presName="accent_2" presStyleCnt="0"/>
      <dgm:spPr/>
      <dgm:t>
        <a:bodyPr/>
        <a:lstStyle/>
        <a:p>
          <a:endParaRPr lang="ru-RU"/>
        </a:p>
      </dgm:t>
    </dgm:pt>
    <dgm:pt modelId="{48B7CA0E-017A-4B2E-83C5-7D5F0D0D3903}" type="pres">
      <dgm:prSet presAssocID="{BAC95197-6B89-4D3B-9781-CEB328385797}" presName="accentRepeatNode" presStyleLbl="solidFgAcc1" presStyleIdx="1" presStyleCnt="3"/>
      <dgm:spPr/>
      <dgm:t>
        <a:bodyPr/>
        <a:lstStyle/>
        <a:p>
          <a:endParaRPr lang="ru-RU"/>
        </a:p>
      </dgm:t>
    </dgm:pt>
    <dgm:pt modelId="{6BEEB559-CB70-426B-ACB4-B706EAC784E0}" type="pres">
      <dgm:prSet presAssocID="{99243A8E-A497-4CBC-94EB-EDDAB0863C5C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50D962-579B-4E7C-8374-4BFFA7220677}" type="pres">
      <dgm:prSet presAssocID="{99243A8E-A497-4CBC-94EB-EDDAB0863C5C}" presName="accent_3" presStyleCnt="0"/>
      <dgm:spPr/>
      <dgm:t>
        <a:bodyPr/>
        <a:lstStyle/>
        <a:p>
          <a:endParaRPr lang="ru-RU"/>
        </a:p>
      </dgm:t>
    </dgm:pt>
    <dgm:pt modelId="{920E2593-DE10-4CF0-84D7-6F20FCDD9751}" type="pres">
      <dgm:prSet presAssocID="{99243A8E-A497-4CBC-94EB-EDDAB0863C5C}" presName="accentRepeatNode" presStyleLbl="solidFgAcc1" presStyleIdx="2" presStyleCnt="3"/>
      <dgm:spPr/>
      <dgm:t>
        <a:bodyPr/>
        <a:lstStyle/>
        <a:p>
          <a:endParaRPr lang="ru-RU"/>
        </a:p>
      </dgm:t>
    </dgm:pt>
  </dgm:ptLst>
  <dgm:cxnLst>
    <dgm:cxn modelId="{1D3FC0C2-3689-45EC-A843-E626D3006669}" srcId="{6812B607-3636-4FF9-A30A-E251BB2D708A}" destId="{9B2C3123-73FB-4A58-9FF2-001DBC0A941E}" srcOrd="0" destOrd="0" parTransId="{6015BE93-8238-4931-9835-5340E1EC8B90}" sibTransId="{B6A8CFF8-68F4-4360-BF97-2A35C4892E37}"/>
    <dgm:cxn modelId="{DEE7C787-0A43-46AD-8BEA-96D440067FF8}" srcId="{6812B607-3636-4FF9-A30A-E251BB2D708A}" destId="{BAC95197-6B89-4D3B-9781-CEB328385797}" srcOrd="1" destOrd="0" parTransId="{863903BE-4D73-422A-B78E-94FED616634B}" sibTransId="{24FD68D4-79D1-4CC2-B2DC-38B1198D3327}"/>
    <dgm:cxn modelId="{0807E268-C5BE-4EE0-9DB2-27939B28DD7E}" type="presOf" srcId="{BAC95197-6B89-4D3B-9781-CEB328385797}" destId="{2D71AF61-BA32-4577-8772-1A803E49260B}" srcOrd="0" destOrd="0" presId="urn:microsoft.com/office/officeart/2008/layout/VerticalCurvedList"/>
    <dgm:cxn modelId="{D2D08B39-0BF1-4FA1-9444-17F6C09BAB12}" type="presOf" srcId="{99243A8E-A497-4CBC-94EB-EDDAB0863C5C}" destId="{6BEEB559-CB70-426B-ACB4-B706EAC784E0}" srcOrd="0" destOrd="0" presId="urn:microsoft.com/office/officeart/2008/layout/VerticalCurvedList"/>
    <dgm:cxn modelId="{7545692A-0C2B-41F7-8EF4-7318E8B03AC5}" type="presOf" srcId="{9B2C3123-73FB-4A58-9FF2-001DBC0A941E}" destId="{BD986989-2897-46EB-859C-59E6EB523D5C}" srcOrd="0" destOrd="0" presId="urn:microsoft.com/office/officeart/2008/layout/VerticalCurvedList"/>
    <dgm:cxn modelId="{B88EF4B2-A3D9-4548-A114-D082706ECC78}" srcId="{6812B607-3636-4FF9-A30A-E251BB2D708A}" destId="{99243A8E-A497-4CBC-94EB-EDDAB0863C5C}" srcOrd="2" destOrd="0" parTransId="{BA7415AD-1231-41D3-BD87-65587AB27592}" sibTransId="{8C9AC231-29D9-41C9-B5C8-787809DBBFED}"/>
    <dgm:cxn modelId="{182860D8-5F26-4C03-8DBD-3FA896C004EE}" type="presOf" srcId="{6812B607-3636-4FF9-A30A-E251BB2D708A}" destId="{B19E110F-C746-443C-B9D4-4A3BFA04786A}" srcOrd="0" destOrd="0" presId="urn:microsoft.com/office/officeart/2008/layout/VerticalCurvedList"/>
    <dgm:cxn modelId="{D4728F8F-BA17-45A7-AA8F-8708F5EB527E}" type="presOf" srcId="{B6A8CFF8-68F4-4360-BF97-2A35C4892E37}" destId="{F8274F99-6AC2-4241-A681-066B7716D4E2}" srcOrd="0" destOrd="0" presId="urn:microsoft.com/office/officeart/2008/layout/VerticalCurvedList"/>
    <dgm:cxn modelId="{5AD4C386-B1DB-4B92-A79E-4169B3BFDA5E}" type="presParOf" srcId="{B19E110F-C746-443C-B9D4-4A3BFA04786A}" destId="{C1885C78-E20A-4C18-B496-5EE599AF2CBE}" srcOrd="0" destOrd="0" presId="urn:microsoft.com/office/officeart/2008/layout/VerticalCurvedList"/>
    <dgm:cxn modelId="{6AFD1B12-E18A-4360-A1B0-45A56C8745DB}" type="presParOf" srcId="{C1885C78-E20A-4C18-B496-5EE599AF2CBE}" destId="{72D2110E-9136-4CEE-9BB2-CC1CEEF34F96}" srcOrd="0" destOrd="0" presId="urn:microsoft.com/office/officeart/2008/layout/VerticalCurvedList"/>
    <dgm:cxn modelId="{45E275E6-0593-4FAA-8E8E-4BEF1CAF427B}" type="presParOf" srcId="{72D2110E-9136-4CEE-9BB2-CC1CEEF34F96}" destId="{159D161D-799E-4527-8DEA-0BF2D97F0FDA}" srcOrd="0" destOrd="0" presId="urn:microsoft.com/office/officeart/2008/layout/VerticalCurvedList"/>
    <dgm:cxn modelId="{8569B5F9-DF73-4AA2-83F0-39452FBE74A7}" type="presParOf" srcId="{72D2110E-9136-4CEE-9BB2-CC1CEEF34F96}" destId="{F8274F99-6AC2-4241-A681-066B7716D4E2}" srcOrd="1" destOrd="0" presId="urn:microsoft.com/office/officeart/2008/layout/VerticalCurvedList"/>
    <dgm:cxn modelId="{1A440A63-414F-4DAC-85BE-CF59C380F237}" type="presParOf" srcId="{72D2110E-9136-4CEE-9BB2-CC1CEEF34F96}" destId="{CB7DB614-76DF-4C05-935B-636F621424E1}" srcOrd="2" destOrd="0" presId="urn:microsoft.com/office/officeart/2008/layout/VerticalCurvedList"/>
    <dgm:cxn modelId="{6A63AD0E-1D63-4D21-94CF-72A6A7A03057}" type="presParOf" srcId="{72D2110E-9136-4CEE-9BB2-CC1CEEF34F96}" destId="{86EE7FDC-E9B1-482C-9AAD-8DD8075A3B5E}" srcOrd="3" destOrd="0" presId="urn:microsoft.com/office/officeart/2008/layout/VerticalCurvedList"/>
    <dgm:cxn modelId="{4AE3EACB-D982-4638-9B6C-7FB07C4E63FE}" type="presParOf" srcId="{C1885C78-E20A-4C18-B496-5EE599AF2CBE}" destId="{BD986989-2897-46EB-859C-59E6EB523D5C}" srcOrd="1" destOrd="0" presId="urn:microsoft.com/office/officeart/2008/layout/VerticalCurvedList"/>
    <dgm:cxn modelId="{73F13151-01FB-45DE-902F-92A9DFCC8528}" type="presParOf" srcId="{C1885C78-E20A-4C18-B496-5EE599AF2CBE}" destId="{CBA1AD2D-E739-49E3-9B8A-603DD128A8FD}" srcOrd="2" destOrd="0" presId="urn:microsoft.com/office/officeart/2008/layout/VerticalCurvedList"/>
    <dgm:cxn modelId="{0387B2CE-9934-48BE-A21C-E94155439364}" type="presParOf" srcId="{CBA1AD2D-E739-49E3-9B8A-603DD128A8FD}" destId="{F8ADD2AF-7122-4088-8F08-008C8AF812C9}" srcOrd="0" destOrd="0" presId="urn:microsoft.com/office/officeart/2008/layout/VerticalCurvedList"/>
    <dgm:cxn modelId="{D064AF4E-F165-41FE-A875-C5C93F35C72A}" type="presParOf" srcId="{C1885C78-E20A-4C18-B496-5EE599AF2CBE}" destId="{2D71AF61-BA32-4577-8772-1A803E49260B}" srcOrd="3" destOrd="0" presId="urn:microsoft.com/office/officeart/2008/layout/VerticalCurvedList"/>
    <dgm:cxn modelId="{1246F9B3-962E-4CC3-90D2-F4CF1F870639}" type="presParOf" srcId="{C1885C78-E20A-4C18-B496-5EE599AF2CBE}" destId="{C65610C3-ED1F-433F-A91D-CBB0A1817920}" srcOrd="4" destOrd="0" presId="urn:microsoft.com/office/officeart/2008/layout/VerticalCurvedList"/>
    <dgm:cxn modelId="{BC822856-ABE5-44FC-BAFA-0D57FB319F94}" type="presParOf" srcId="{C65610C3-ED1F-433F-A91D-CBB0A1817920}" destId="{48B7CA0E-017A-4B2E-83C5-7D5F0D0D3903}" srcOrd="0" destOrd="0" presId="urn:microsoft.com/office/officeart/2008/layout/VerticalCurvedList"/>
    <dgm:cxn modelId="{FAA57B89-49F0-4794-895B-E7A0677F7CBF}" type="presParOf" srcId="{C1885C78-E20A-4C18-B496-5EE599AF2CBE}" destId="{6BEEB559-CB70-426B-ACB4-B706EAC784E0}" srcOrd="5" destOrd="0" presId="urn:microsoft.com/office/officeart/2008/layout/VerticalCurvedList"/>
    <dgm:cxn modelId="{06E0938C-724E-44C9-A416-541BE6F0E927}" type="presParOf" srcId="{C1885C78-E20A-4C18-B496-5EE599AF2CBE}" destId="{2350D962-579B-4E7C-8374-4BFFA7220677}" srcOrd="6" destOrd="0" presId="urn:microsoft.com/office/officeart/2008/layout/VerticalCurvedList"/>
    <dgm:cxn modelId="{85436BC5-CEDA-4E75-9BB9-A8147EAF111C}" type="presParOf" srcId="{2350D962-579B-4E7C-8374-4BFFA7220677}" destId="{920E2593-DE10-4CF0-84D7-6F20FCDD9751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74F99-6AC2-4241-A681-066B7716D4E2}">
      <dsp:nvSpPr>
        <dsp:cNvPr id="0" name=""/>
        <dsp:cNvSpPr/>
      </dsp:nvSpPr>
      <dsp:spPr>
        <a:xfrm>
          <a:off x="-5291522" y="-810449"/>
          <a:ext cx="6301418" cy="6301418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86989-2897-46EB-859C-59E6EB523D5C}">
      <dsp:nvSpPr>
        <dsp:cNvPr id="0" name=""/>
        <dsp:cNvSpPr/>
      </dsp:nvSpPr>
      <dsp:spPr>
        <a:xfrm>
          <a:off x="693132" y="450340"/>
          <a:ext cx="6846592" cy="936104"/>
        </a:xfrm>
        <a:prstGeom prst="rect">
          <a:avLst/>
        </a:prstGeom>
        <a:solidFill>
          <a:srgbClr val="CCFFCC"/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43033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/>
            <a:t>собрать</a:t>
          </a:r>
          <a:endParaRPr lang="ru-RU" sz="3900" b="1" kern="1200" dirty="0"/>
        </a:p>
      </dsp:txBody>
      <dsp:txXfrm>
        <a:off x="693132" y="450340"/>
        <a:ext cx="6846592" cy="936104"/>
      </dsp:txXfrm>
    </dsp:sp>
    <dsp:sp modelId="{F8ADD2AF-7122-4088-8F08-008C8AF812C9}">
      <dsp:nvSpPr>
        <dsp:cNvPr id="0" name=""/>
        <dsp:cNvSpPr/>
      </dsp:nvSpPr>
      <dsp:spPr>
        <a:xfrm>
          <a:off x="64591" y="351039"/>
          <a:ext cx="1170130" cy="117013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D71AF61-BA32-4577-8772-1A803E49260B}">
      <dsp:nvSpPr>
        <dsp:cNvPr id="0" name=""/>
        <dsp:cNvSpPr/>
      </dsp:nvSpPr>
      <dsp:spPr>
        <a:xfrm>
          <a:off x="989929" y="1872208"/>
          <a:ext cx="6506318" cy="936104"/>
        </a:xfrm>
        <a:prstGeom prst="rect">
          <a:avLst/>
        </a:prstGeom>
        <a:solidFill>
          <a:srgbClr val="CCFFC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3033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smtClean="0"/>
            <a:t>осмыслить (упорядочить)</a:t>
          </a:r>
          <a:endParaRPr lang="ru-RU" sz="3900" b="1" kern="1200" dirty="0"/>
        </a:p>
      </dsp:txBody>
      <dsp:txXfrm>
        <a:off x="989929" y="1872208"/>
        <a:ext cx="6506318" cy="936104"/>
      </dsp:txXfrm>
    </dsp:sp>
    <dsp:sp modelId="{48B7CA0E-017A-4B2E-83C5-7D5F0D0D3903}">
      <dsp:nvSpPr>
        <dsp:cNvPr id="0" name=""/>
        <dsp:cNvSpPr/>
      </dsp:nvSpPr>
      <dsp:spPr>
        <a:xfrm>
          <a:off x="404864" y="1755195"/>
          <a:ext cx="1170130" cy="117013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BEEB559-CB70-426B-ACB4-B706EAC784E0}">
      <dsp:nvSpPr>
        <dsp:cNvPr id="0" name=""/>
        <dsp:cNvSpPr/>
      </dsp:nvSpPr>
      <dsp:spPr>
        <a:xfrm>
          <a:off x="649656" y="3276364"/>
          <a:ext cx="6846592" cy="936104"/>
        </a:xfrm>
        <a:prstGeom prst="rect">
          <a:avLst/>
        </a:prstGeom>
        <a:solidFill>
          <a:srgbClr val="CCFFCC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3033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smtClean="0"/>
            <a:t>систематизировать</a:t>
          </a:r>
          <a:endParaRPr lang="ru-RU" sz="3900" b="1" kern="1200" dirty="0"/>
        </a:p>
      </dsp:txBody>
      <dsp:txXfrm>
        <a:off x="649656" y="3276364"/>
        <a:ext cx="6846592" cy="936104"/>
      </dsp:txXfrm>
    </dsp:sp>
    <dsp:sp modelId="{920E2593-DE10-4CF0-84D7-6F20FCDD9751}">
      <dsp:nvSpPr>
        <dsp:cNvPr id="0" name=""/>
        <dsp:cNvSpPr/>
      </dsp:nvSpPr>
      <dsp:spPr>
        <a:xfrm>
          <a:off x="64591" y="3159351"/>
          <a:ext cx="1170130" cy="117013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05.12.2018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91680" y="1628800"/>
            <a:ext cx="64807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atilda" pitchFamily="2" charset="0"/>
                <a:cs typeface="Arial" charset="0"/>
              </a:rPr>
              <a:t>Технология автономного обучения</a:t>
            </a:r>
            <a:endParaRPr lang="ru-RU" sz="6000" b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atilda" pitchFamily="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9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852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1691680" y="2078376"/>
            <a:ext cx="576064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atilda" pitchFamily="2" charset="0"/>
                <a:cs typeface="Arial" charset="0"/>
              </a:rPr>
              <a:t>Вы можете использовать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atilda" pitchFamily="2" charset="0"/>
                <a:cs typeface="Arial" charset="0"/>
              </a:rPr>
              <a:t>данное оформление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atilda" pitchFamily="2" charset="0"/>
                <a:cs typeface="Arial" charset="0"/>
              </a:rPr>
              <a:t>для создания своих презентаций,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atilda" pitchFamily="2" charset="0"/>
                <a:cs typeface="Arial" charset="0"/>
              </a:rPr>
              <a:t>но в своей презентации вы должны указать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Matilda" pitchFamily="2" charset="0"/>
                <a:cs typeface="Arial" charset="0"/>
              </a:rPr>
              <a:t>источник шаблона: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dirty="0">
              <a:solidFill>
                <a:schemeClr val="accent3">
                  <a:lumMod val="50000"/>
                </a:schemeClr>
              </a:solidFill>
              <a:latin typeface="Matilda" pitchFamily="2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ilda" pitchFamily="2" charset="0"/>
                <a:cs typeface="Arial" charset="0"/>
              </a:rPr>
              <a:t>Фокина Лидия Петровна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ilda" pitchFamily="2" charset="0"/>
                <a:cs typeface="Arial" charset="0"/>
              </a:rPr>
              <a:t>учитель начальных классов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ilda" pitchFamily="2" charset="0"/>
                <a:cs typeface="Arial" charset="0"/>
              </a:rPr>
              <a:t>МКОУ «СОШ ст. Евсино»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ilda" pitchFamily="2" charset="0"/>
                <a:cs typeface="Arial" charset="0"/>
              </a:rPr>
              <a:t>Искитимского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ilda" pitchFamily="2" charset="0"/>
                <a:cs typeface="Arial" charset="0"/>
              </a:rPr>
              <a:t> района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ilda" pitchFamily="2" charset="0"/>
                <a:cs typeface="Arial" charset="0"/>
              </a:rPr>
              <a:t>Новосибирской области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Matilda" pitchFamily="2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1680" y="5906608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Matilda" pitchFamily="2" charset="0"/>
              </a:rPr>
              <a:t>На момент создания ресурса ссылки являются активными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Matilda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2151" y="332656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Matilda" pitchFamily="2" charset="0"/>
              </a:rPr>
              <a:t> </a:t>
            </a:r>
            <a:endParaRPr lang="ru-RU" u="sng" dirty="0">
              <a:solidFill>
                <a:schemeClr val="accent3">
                  <a:lumMod val="50000"/>
                </a:schemeClr>
              </a:solidFill>
              <a:latin typeface="Matild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416824" cy="778098"/>
          </a:xfrm>
        </p:spPr>
        <p:txBody>
          <a:bodyPr/>
          <a:lstStyle/>
          <a:p>
            <a:pPr algn="l"/>
            <a:r>
              <a:rPr lang="ru-RU" sz="2000" b="1" dirty="0"/>
              <a:t>Швейцарский педагог Адольф </a:t>
            </a:r>
            <a:r>
              <a:rPr lang="ru-RU" sz="2000" b="1" dirty="0" err="1"/>
              <a:t>Ферьер</a:t>
            </a:r>
            <a:r>
              <a:rPr lang="ru-RU" sz="2000" b="1" dirty="0"/>
              <a:t> (1879-1960), один из лидеров нового воспитания в Европе   середины 20 века, как-то рассказал притчу о том, как люди создали </a:t>
            </a:r>
            <a:r>
              <a:rPr lang="ru-RU" sz="2000" b="1" dirty="0" smtClean="0"/>
              <a:t>школу.</a:t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« И сотворили школу так, как велел им дьявол. Ребенок любит природу, поэтому его замкнули в четырех стенах. Ребенку   нравится сознавать, что его работа имеет какой-то смысл, поэтому все устроили так, чтобы его активность не приносила никакой пользы. Он не может оставаться без движения – его принудили к неподвижности. Он любит работать руками, а его стали обучать теориям   и идеям. Он любит говорить – ему приказали молчать. Он стремится понять – ему велели молчать. Он стремится познать – ему велели учить наизусть. Он хотел бы сам искать истину – ему они даются в готовом </a:t>
            </a:r>
            <a:r>
              <a:rPr lang="ru-RU" sz="2000" b="1" dirty="0" smtClean="0"/>
              <a:t>виде…»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> </a:t>
            </a:r>
            <a:endParaRPr lang="ru-RU" sz="2000" dirty="0">
              <a:solidFill>
                <a:schemeClr val="accent3">
                  <a:lumMod val="50000"/>
                </a:schemeClr>
              </a:solidFill>
              <a:latin typeface="Matild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65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210146"/>
          </a:xfrm>
        </p:spPr>
        <p:txBody>
          <a:bodyPr/>
          <a:lstStyle/>
          <a:p>
            <a:pPr algn="l"/>
            <a:r>
              <a:rPr lang="ru-RU" sz="2800" b="1" dirty="0"/>
              <a:t>Школа не может дать ученику знания, которых ему хватило бы на всю жизнь, но </a:t>
            </a:r>
            <a:r>
              <a:rPr lang="ru-RU" sz="2800" b="1" dirty="0">
                <a:solidFill>
                  <a:srgbClr val="C00000"/>
                </a:solidFill>
              </a:rPr>
              <a:t>она может научить его добывать эти знания самостоятельно</a:t>
            </a:r>
            <a:r>
              <a:rPr lang="ru-RU" sz="2800" b="1" dirty="0"/>
              <a:t> – в этом сегодня одна из главных задач образования.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«</a:t>
            </a:r>
            <a:r>
              <a:rPr lang="ru-RU" sz="2800" b="1" dirty="0"/>
              <a:t>Дайте человеку рыбу, и он будет сыт один день. Научите его ловить рыбу, и он будет сыт всю жизнь</a:t>
            </a:r>
            <a:r>
              <a:rPr lang="ru-RU" sz="2800" b="1" dirty="0" smtClean="0"/>
              <a:t>» - </a:t>
            </a:r>
            <a:r>
              <a:rPr lang="ru-RU" sz="2800" b="1" dirty="0"/>
              <a:t>гласит хорошо известная всем древнекитайская мудрость, которая не потеряла своей актуальности и в наши дни.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9058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23928" y="332656"/>
            <a:ext cx="14109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ndara" panose="020E0502030303020204" pitchFamily="34" charset="0"/>
                <a:cs typeface="Aparajita" panose="020B0604020202020204" pitchFamily="34" charset="0"/>
              </a:rPr>
              <a:t>SOS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934985899"/>
              </p:ext>
            </p:extLst>
          </p:nvPr>
        </p:nvGraphicFramePr>
        <p:xfrm>
          <a:off x="1259632" y="1124744"/>
          <a:ext cx="756084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619672" y="1556792"/>
            <a:ext cx="518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4365104"/>
            <a:ext cx="518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78718" y="2996952"/>
            <a:ext cx="6591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910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pPr algn="l"/>
            <a:r>
              <a:rPr lang="ru-RU" altLang="ru-RU" sz="2800" dirty="0"/>
              <a:t>Под автономным обучением понимаются следующие умения учащихся: </a:t>
            </a: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400" dirty="0" smtClean="0"/>
              <a:t>-  самостоятельная </a:t>
            </a:r>
            <a:r>
              <a:rPr lang="ru-RU" altLang="ru-RU" sz="2400" dirty="0"/>
              <a:t>обработка информации, </a:t>
            </a:r>
            <a:r>
              <a:rPr lang="ru-RU" altLang="ru-RU" sz="2400" dirty="0" smtClean="0"/>
              <a:t/>
            </a:r>
            <a:br>
              <a:rPr lang="ru-RU" altLang="ru-RU" sz="2400" dirty="0" smtClean="0"/>
            </a:br>
            <a:r>
              <a:rPr lang="ru-RU" altLang="ru-RU" sz="2400" dirty="0" smtClean="0"/>
              <a:t/>
            </a:r>
            <a:br>
              <a:rPr lang="ru-RU" altLang="ru-RU" sz="2400" dirty="0" smtClean="0"/>
            </a:br>
            <a:r>
              <a:rPr lang="ru-RU" altLang="ru-RU" sz="2400" dirty="0" smtClean="0"/>
              <a:t>-  самостоятельное </a:t>
            </a:r>
            <a:r>
              <a:rPr lang="ru-RU" altLang="ru-RU" sz="2400" dirty="0"/>
              <a:t>распределение времени, </a:t>
            </a:r>
            <a:r>
              <a:rPr lang="ru-RU" altLang="ru-RU" sz="2400" dirty="0" smtClean="0"/>
              <a:t> </a:t>
            </a:r>
            <a:br>
              <a:rPr lang="ru-RU" altLang="ru-RU" sz="2400" dirty="0" smtClean="0"/>
            </a:br>
            <a:r>
              <a:rPr lang="ru-RU" altLang="ru-RU" sz="2400" dirty="0"/>
              <a:t/>
            </a:r>
            <a:br>
              <a:rPr lang="ru-RU" altLang="ru-RU" sz="2400" dirty="0"/>
            </a:br>
            <a:r>
              <a:rPr lang="ru-RU" altLang="ru-RU" sz="2400" dirty="0" smtClean="0"/>
              <a:t>-  самоконтроль </a:t>
            </a:r>
            <a:r>
              <a:rPr lang="ru-RU" altLang="ru-RU" sz="2400" dirty="0"/>
              <a:t>и самоанализ своих </a:t>
            </a:r>
            <a:r>
              <a:rPr lang="ru-RU" altLang="ru-RU" sz="2400" dirty="0" smtClean="0"/>
              <a:t>действий 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12805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5641" y="260648"/>
            <a:ext cx="8507288" cy="490066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Aparajita" panose="020B0604020202020204" pitchFamily="34" charset="0"/>
              </a:rPr>
              <a:t>Этапы автономного обучения на примере схемы СОС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Aparajita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12789"/>
              </p:ext>
            </p:extLst>
          </p:nvPr>
        </p:nvGraphicFramePr>
        <p:xfrm>
          <a:off x="1115616" y="764704"/>
          <a:ext cx="7506015" cy="5624634"/>
        </p:xfrm>
        <a:graphic>
          <a:graphicData uri="http://schemas.openxmlformats.org/drawingml/2006/table">
            <a:tbl>
              <a:tblPr/>
              <a:tblGrid>
                <a:gridCol w="1368152"/>
                <a:gridCol w="1944216"/>
                <a:gridCol w="1728192"/>
                <a:gridCol w="2465455"/>
              </a:tblGrid>
              <a:tr h="218002">
                <a:tc rowSpan="2">
                  <a:txBody>
                    <a:bodyPr/>
                    <a:lstStyle/>
                    <a:p>
                      <a:pPr marL="457200">
                        <a:lnSpc>
                          <a:spcPts val="1655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Этап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57200">
                        <a:lnSpc>
                          <a:spcPts val="1655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Цель этапа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ts val="1655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                     Организация деятельности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5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действия учителя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действия учащихся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</a:tr>
              <a:tr h="143291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Собрать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Нахождение в тексте и фиксация общего или различного языковых явлений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Предлагает учебный материал в виде текста,  наблюдает за работой учащихся, оказывает помощь при необходимости (указывает на источник: словарь, урок в учебнике)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Читают текст, выполняют, предложенное учителем задание: подчёркивают или выписывают выделенные конструкции в виде слов, фраз, предложений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229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Осмыслить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(упорядочить)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Выделение основных признаков общности или различия языковых явлений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Корректирует работу каждой группы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Заполняют таблицу, распределяя выписанные или подчеркнутые фразы, слова, предложения по схожим признакам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432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Систематизи</a:t>
                      </a: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-</a:t>
                      </a:r>
                      <a:r>
                        <a:rPr lang="ru-RU" sz="1800" kern="12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ровать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Открытие языкового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явления,</a:t>
                      </a:r>
                      <a:r>
                        <a:rPr lang="en-US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формулировка 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правила употребления того или иного языкового материала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Предлагает различные опоры для формулировки правила, учитывая языковую подготовку учащихся в группе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Анализируют сгруппированные слова, фразы, предложения, находят закономерности, формулируют правила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879" marR="20879" marT="92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566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xfrm>
            <a:off x="4434783" y="274638"/>
            <a:ext cx="274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A9BB2"/>
                </a:solidFill>
                <a:latin typeface="Candara" panose="020E0502030303020204" pitchFamily="34" charset="0"/>
                <a:cs typeface="Aparajita" panose="020B0604020202020204" pitchFamily="34" charset="0"/>
              </a:rPr>
              <a:t> </a:t>
            </a:r>
            <a:endParaRPr lang="ru-RU" sz="3200" dirty="0">
              <a:solidFill>
                <a:srgbClr val="0A9BB2"/>
              </a:solidFill>
              <a:latin typeface="Candara" panose="020E0502030303020204" pitchFamily="34" charset="0"/>
              <a:cs typeface="Aparajita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48446" y="188640"/>
            <a:ext cx="47080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ndara" panose="020E0502030303020204" pitchFamily="34" charset="0"/>
                <a:cs typeface="Aparajita" panose="020B0604020202020204" pitchFamily="34" charset="0"/>
              </a:rPr>
              <a:t>Преимущества «СОС»</a:t>
            </a:r>
            <a:endParaRPr lang="ru-RU" sz="3600" b="1" cap="none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0390" y="980728"/>
            <a:ext cx="7200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ru-RU" dirty="0" smtClean="0"/>
              <a:t>   </a:t>
            </a:r>
            <a:r>
              <a:rPr lang="ru-RU" altLang="ru-RU" sz="2400" dirty="0" smtClean="0"/>
              <a:t>В </a:t>
            </a:r>
            <a:r>
              <a:rPr lang="ru-RU" altLang="ru-RU" sz="2400" dirty="0"/>
              <a:t>центре урока – ученик, т. к. основную работу проделывает он сам.</a:t>
            </a: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ru-RU" sz="2400" dirty="0" smtClean="0"/>
              <a:t>   </a:t>
            </a:r>
            <a:r>
              <a:rPr lang="ru-RU" altLang="ru-RU" sz="2400" dirty="0" smtClean="0"/>
              <a:t>В </a:t>
            </a:r>
            <a:r>
              <a:rPr lang="ru-RU" altLang="ru-RU" sz="2400" dirty="0"/>
              <a:t>центре обучения – познавательная деятельность учащегося, учитывающая  и развивающая его индивидуальные возможности, креативные и рефлексивные способности.</a:t>
            </a: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ru-RU" sz="2400" dirty="0" smtClean="0"/>
              <a:t>   </a:t>
            </a:r>
            <a:r>
              <a:rPr lang="ru-RU" altLang="ru-RU" sz="2400" dirty="0" smtClean="0"/>
              <a:t>Роль </a:t>
            </a:r>
            <a:r>
              <a:rPr lang="ru-RU" altLang="ru-RU" sz="2400" dirty="0"/>
              <a:t>учителя – наблюдатель, помощник (помощь индивидуально направлена).</a:t>
            </a: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ru-RU" sz="2400" dirty="0" smtClean="0"/>
              <a:t>   </a:t>
            </a:r>
            <a:r>
              <a:rPr lang="ru-RU" altLang="ru-RU" sz="2400" dirty="0" smtClean="0"/>
              <a:t>Задача </a:t>
            </a:r>
            <a:r>
              <a:rPr lang="ru-RU" altLang="ru-RU" sz="2400" dirty="0"/>
              <a:t>учителя – организовать продуктивную учебную деятельность учащихся, которая представляет собой определённый тип самостоятельной творческой учебно-познавательной деятельности учащихся.</a:t>
            </a: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ru-RU" sz="2400" dirty="0" smtClean="0"/>
              <a:t>   </a:t>
            </a:r>
            <a:r>
              <a:rPr lang="ru-RU" altLang="ru-RU" sz="2400" dirty="0" smtClean="0"/>
              <a:t>Работа </a:t>
            </a:r>
            <a:r>
              <a:rPr lang="ru-RU" altLang="ru-RU" sz="2400" dirty="0"/>
              <a:t>в парах/группах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15146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142267" y="692696"/>
            <a:ext cx="2913761" cy="145508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Развитие способности к самоконтролю и самооценке</a:t>
            </a:r>
          </a:p>
        </p:txBody>
      </p:sp>
      <p:sp>
        <p:nvSpPr>
          <p:cNvPr id="6" name="Овал 5"/>
          <p:cNvSpPr/>
          <p:nvPr/>
        </p:nvSpPr>
        <p:spPr>
          <a:xfrm>
            <a:off x="4053533" y="218750"/>
            <a:ext cx="2485662" cy="1366311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Активная позиция ученика</a:t>
            </a:r>
          </a:p>
        </p:txBody>
      </p:sp>
      <p:sp>
        <p:nvSpPr>
          <p:cNvPr id="7" name="Овал 6"/>
          <p:cNvSpPr/>
          <p:nvPr/>
        </p:nvSpPr>
        <p:spPr>
          <a:xfrm>
            <a:off x="4753387" y="4509120"/>
            <a:ext cx="3310103" cy="162437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Критическая рефлексия</a:t>
            </a:r>
          </a:p>
        </p:txBody>
      </p:sp>
      <p:sp>
        <p:nvSpPr>
          <p:cNvPr id="8" name="Овал 7"/>
          <p:cNvSpPr/>
          <p:nvPr/>
        </p:nvSpPr>
        <p:spPr>
          <a:xfrm>
            <a:off x="6712970" y="2858940"/>
            <a:ext cx="2090826" cy="1175106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Учитель – организатор, помощник </a:t>
            </a:r>
          </a:p>
        </p:txBody>
      </p:sp>
      <p:sp>
        <p:nvSpPr>
          <p:cNvPr id="9" name="Овал 8"/>
          <p:cNvSpPr/>
          <p:nvPr/>
        </p:nvSpPr>
        <p:spPr>
          <a:xfrm>
            <a:off x="1403648" y="4559463"/>
            <a:ext cx="2887686" cy="1736576"/>
          </a:xfrm>
          <a:prstGeom prst="ellipse">
            <a:avLst/>
          </a:prstGeom>
          <a:solidFill>
            <a:srgbClr val="0099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Самостоятельная организация деятельности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770903" y="1585061"/>
            <a:ext cx="496936" cy="1036301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068719" y="3511799"/>
            <a:ext cx="67944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2847491" y="4005883"/>
            <a:ext cx="649287" cy="503237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 flipV="1">
            <a:off x="2843808" y="2090754"/>
            <a:ext cx="581025" cy="503237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380863" y="4150123"/>
            <a:ext cx="477838" cy="431401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5923476" y="1115919"/>
            <a:ext cx="2880320" cy="1514624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Ответственность ученика за процесс обучения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5515833" y="2427232"/>
            <a:ext cx="892606" cy="562894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2599147" y="2204864"/>
            <a:ext cx="3960813" cy="201612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5340" y="2489651"/>
            <a:ext cx="3148426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автономное</a:t>
            </a:r>
          </a:p>
          <a:p>
            <a:pPr algn="ctr" eaLnBrk="1" hangingPunct="1">
              <a:defRPr/>
            </a:pPr>
            <a:r>
              <a: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обучение</a:t>
            </a:r>
          </a:p>
        </p:txBody>
      </p:sp>
    </p:spTree>
    <p:extLst>
      <p:ext uri="{BB962C8B-B14F-4D97-AF65-F5344CB8AC3E}">
        <p14:creationId xmlns:p14="http://schemas.microsoft.com/office/powerpoint/2010/main" val="251835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xfrm>
            <a:off x="2699792" y="188640"/>
            <a:ext cx="4447051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ndara" panose="020E0502030303020204" pitchFamily="34" charset="0"/>
                <a:cs typeface="Aparajita" panose="020B0604020202020204" pitchFamily="34" charset="0"/>
              </a:rPr>
              <a:t>Обучение по станциям</a:t>
            </a:r>
            <a:endParaRPr lang="ru-RU" sz="32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ndara" panose="020E0502030303020204" pitchFamily="34" charset="0"/>
              <a:cs typeface="Aparajita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5610" y="769405"/>
            <a:ext cx="7488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Обучение по станциям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– это форма работы учащихся, в процессе которой закрепляется, углубляется и совершенствуется предметный материал, а также повышается мотивация к изучению предмета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05610" y="2132856"/>
            <a:ext cx="75868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B00000"/>
                </a:solidFill>
              </a:rPr>
              <a:t>Организация работы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400" dirty="0"/>
              <a:t>Все станции получают названия.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400" dirty="0"/>
              <a:t>Каждая группа получает «путевой лист» - маршрут следования по станциям. Обучающиеся могут выбирать маршрут самостоятельно.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400" dirty="0"/>
              <a:t>«Станций» должно быть больше, чем групп.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400" dirty="0"/>
              <a:t>Обязательное условие -  </a:t>
            </a:r>
            <a:r>
              <a:rPr lang="ru-RU" sz="2400" b="1" dirty="0">
                <a:solidFill>
                  <a:srgbClr val="B00000"/>
                </a:solidFill>
              </a:rPr>
              <a:t>«сервисная станция», </a:t>
            </a:r>
            <a:r>
              <a:rPr lang="ru-RU" sz="2400" dirty="0">
                <a:solidFill>
                  <a:srgbClr val="B00000"/>
                </a:solidFill>
              </a:rPr>
              <a:t> </a:t>
            </a:r>
            <a:r>
              <a:rPr lang="ru-RU" sz="2400" dirty="0"/>
              <a:t>на которой  представлены </a:t>
            </a:r>
            <a:r>
              <a:rPr lang="ru-RU" sz="2400" i="1" dirty="0"/>
              <a:t>справочные материалы, здесь чаще всего находится преподаватель-консультант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2400" dirty="0"/>
              <a:t>Необходимо  организовать </a:t>
            </a:r>
            <a:r>
              <a:rPr lang="ru-RU" sz="2400" b="1" dirty="0">
                <a:solidFill>
                  <a:srgbClr val="B00000"/>
                </a:solidFill>
              </a:rPr>
              <a:t>«перевалочную  станцию»</a:t>
            </a:r>
            <a:endParaRPr lang="ru-RU" sz="2400" dirty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24818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Другая 8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6128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461</Words>
  <Application>Microsoft Office PowerPoint</Application>
  <PresentationFormat>Экран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Candara</vt:lpstr>
      <vt:lpstr>Wingdings</vt:lpstr>
      <vt:lpstr>Times New Roman</vt:lpstr>
      <vt:lpstr>Matilda</vt:lpstr>
      <vt:lpstr>Calibri</vt:lpstr>
      <vt:lpstr>Aparajita</vt:lpstr>
      <vt:lpstr>1_Тема Office</vt:lpstr>
      <vt:lpstr>Презентация PowerPoint</vt:lpstr>
      <vt:lpstr>Швейцарский педагог Адольф Ферьер (1879-1960), один из лидеров нового воспитания в Европе   середины 20 века, как-то рассказал притчу о том, как люди создали школу.  « И сотворили школу так, как велел им дьявол. Ребенок любит природу, поэтому его замкнули в четырех стенах. Ребенку   нравится сознавать, что его работа имеет какой-то смысл, поэтому все устроили так, чтобы его активность не приносила никакой пользы. Он не может оставаться без движения – его принудили к неподвижности. Он любит работать руками, а его стали обучать теориям   и идеям. Он любит говорить – ему приказали молчать. Он стремится понять – ему велели молчать. Он стремится познать – ему велели учить наизусть. Он хотел бы сам искать истину – ему они даются в готовом виде…»  </vt:lpstr>
      <vt:lpstr>Школа не может дать ученику знания, которых ему хватило бы на всю жизнь, но она может научить его добывать эти знания самостоятельно – в этом сегодня одна из главных задач образования.  «Дайте человеку рыбу, и он будет сыт один день. Научите его ловить рыбу, и он будет сыт всю жизнь» - гласит хорошо известная всем древнекитайская мудрость, которая не потеряла своей актуальности и в наши дни. </vt:lpstr>
      <vt:lpstr> </vt:lpstr>
      <vt:lpstr>Под автономным обучением понимаются следующие умения учащихся:   -  самостоятельная обработка информации,   -  самостоятельное распределение времени,    -  самоконтроль и самоанализ своих действий .</vt:lpstr>
      <vt:lpstr>Этапы автономного обучения на примере схемы СОС</vt:lpstr>
      <vt:lpstr> </vt:lpstr>
      <vt:lpstr> </vt:lpstr>
      <vt:lpstr>Обучение по станциям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Тетрадь на спирали</dc:title>
  <dc:creator>Фокина Лидия Петровна</dc:creator>
  <cp:keywords>Шаблон презентации</cp:keywords>
  <cp:lastModifiedBy>Наталья</cp:lastModifiedBy>
  <cp:revision>93</cp:revision>
  <dcterms:created xsi:type="dcterms:W3CDTF">2014-07-06T18:18:01Z</dcterms:created>
  <dcterms:modified xsi:type="dcterms:W3CDTF">2018-12-05T14:04:34Z</dcterms:modified>
</cp:coreProperties>
</file>