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89" r:id="rId4"/>
    <p:sldId id="321" r:id="rId5"/>
    <p:sldId id="259" r:id="rId6"/>
    <p:sldId id="295" r:id="rId7"/>
    <p:sldId id="296" r:id="rId8"/>
    <p:sldId id="328" r:id="rId9"/>
    <p:sldId id="320" r:id="rId10"/>
    <p:sldId id="318" r:id="rId11"/>
    <p:sldId id="319" r:id="rId12"/>
    <p:sldId id="307" r:id="rId13"/>
    <p:sldId id="313" r:id="rId14"/>
    <p:sldId id="298" r:id="rId15"/>
    <p:sldId id="277" r:id="rId16"/>
    <p:sldId id="325" r:id="rId17"/>
    <p:sldId id="300" r:id="rId18"/>
    <p:sldId id="322" r:id="rId19"/>
    <p:sldId id="323" r:id="rId20"/>
    <p:sldId id="324" r:id="rId21"/>
    <p:sldId id="326" r:id="rId22"/>
    <p:sldId id="327" r:id="rId23"/>
    <p:sldId id="301" r:id="rId24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90"/>
    <p:restoredTop sz="94580"/>
  </p:normalViewPr>
  <p:slideViewPr>
    <p:cSldViewPr snapToGrid="0" snapToObjects="1">
      <p:cViewPr varScale="1">
        <p:scale>
          <a:sx n="100" d="100"/>
          <a:sy n="100" d="100"/>
        </p:scale>
        <p:origin x="72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60" cy="498055"/>
          </a:xfrm>
          <a:prstGeom prst="rect">
            <a:avLst/>
          </a:prstGeom>
        </p:spPr>
        <p:txBody>
          <a:bodyPr vert="horz" lIns="91266" tIns="45633" rIns="91266" bIns="45633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60" cy="498055"/>
          </a:xfrm>
          <a:prstGeom prst="rect">
            <a:avLst/>
          </a:prstGeom>
        </p:spPr>
        <p:txBody>
          <a:bodyPr vert="horz" lIns="91266" tIns="45633" rIns="91266" bIns="45633" rtlCol="0"/>
          <a:lstStyle>
            <a:lvl1pPr algn="r">
              <a:defRPr sz="1200"/>
            </a:lvl1pPr>
          </a:lstStyle>
          <a:p>
            <a:fld id="{D5154A01-1DA7-B148-8236-FD1D580606BB}" type="datetimeFigureOut">
              <a:rPr lang="ru-RU" smtClean="0"/>
              <a:t>03.08.2020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66" tIns="45633" rIns="91266" bIns="45633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3"/>
          </a:xfrm>
          <a:prstGeom prst="rect">
            <a:avLst/>
          </a:prstGeom>
        </p:spPr>
        <p:txBody>
          <a:bodyPr vert="horz" lIns="91266" tIns="45633" rIns="91266" bIns="45633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60" cy="498054"/>
          </a:xfrm>
          <a:prstGeom prst="rect">
            <a:avLst/>
          </a:prstGeom>
        </p:spPr>
        <p:txBody>
          <a:bodyPr vert="horz" lIns="91266" tIns="45633" rIns="91266" bIns="45633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60" cy="498054"/>
          </a:xfrm>
          <a:prstGeom prst="rect">
            <a:avLst/>
          </a:prstGeom>
        </p:spPr>
        <p:txBody>
          <a:bodyPr vert="horz" lIns="91266" tIns="45633" rIns="91266" bIns="45633" rtlCol="0" anchor="b"/>
          <a:lstStyle>
            <a:lvl1pPr algn="r">
              <a:defRPr sz="1200"/>
            </a:lvl1pPr>
          </a:lstStyle>
          <a:p>
            <a:fld id="{5847000C-D6D6-8F44-855B-187100792E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74312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47000C-D6D6-8F44-855B-187100792EE3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79310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47000C-D6D6-8F44-855B-187100792EE3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02246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47000C-D6D6-8F44-855B-187100792EE3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84035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9906B-136E-E842-8845-6ED47ADC996A}" type="datetimeFigureOut">
              <a:rPr lang="ru-RU" smtClean="0"/>
              <a:t>03.08.2020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0AAFC-2C0E-3543-A4E2-68A9C1DB8D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20902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9906B-136E-E842-8845-6ED47ADC996A}" type="datetimeFigureOut">
              <a:rPr lang="ru-RU" smtClean="0"/>
              <a:t>03.08.2020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0AAFC-2C0E-3543-A4E2-68A9C1DB8D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33082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9906B-136E-E842-8845-6ED47ADC996A}" type="datetimeFigureOut">
              <a:rPr lang="ru-RU" smtClean="0"/>
              <a:t>03.08.2020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0AAFC-2C0E-3543-A4E2-68A9C1DB8D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18257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9906B-136E-E842-8845-6ED47ADC996A}" type="datetimeFigureOut">
              <a:rPr lang="ru-RU" smtClean="0"/>
              <a:t>03.08.2020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0AAFC-2C0E-3543-A4E2-68A9C1DB8D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78554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9906B-136E-E842-8845-6ED47ADC996A}" type="datetimeFigureOut">
              <a:rPr lang="ru-RU" smtClean="0"/>
              <a:t>03.08.2020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0AAFC-2C0E-3543-A4E2-68A9C1DB8D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6606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9906B-136E-E842-8845-6ED47ADC996A}" type="datetimeFigureOut">
              <a:rPr lang="ru-RU" smtClean="0"/>
              <a:t>03.08.2020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0AAFC-2C0E-3543-A4E2-68A9C1DB8D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1386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9906B-136E-E842-8845-6ED47ADC996A}" type="datetimeFigureOut">
              <a:rPr lang="ru-RU" smtClean="0"/>
              <a:t>03.08.2020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0AAFC-2C0E-3543-A4E2-68A9C1DB8D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1029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9906B-136E-E842-8845-6ED47ADC996A}" type="datetimeFigureOut">
              <a:rPr lang="ru-RU" smtClean="0"/>
              <a:t>03.08.2020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0AAFC-2C0E-3543-A4E2-68A9C1DB8D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45629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9906B-136E-E842-8845-6ED47ADC996A}" type="datetimeFigureOut">
              <a:rPr lang="ru-RU" smtClean="0"/>
              <a:t>03.08.2020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0AAFC-2C0E-3543-A4E2-68A9C1DB8D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21317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9906B-136E-E842-8845-6ED47ADC996A}" type="datetimeFigureOut">
              <a:rPr lang="ru-RU" smtClean="0"/>
              <a:t>03.08.2020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0AAFC-2C0E-3543-A4E2-68A9C1DB8D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49022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9906B-136E-E842-8845-6ED47ADC996A}" type="datetimeFigureOut">
              <a:rPr lang="ru-RU" smtClean="0"/>
              <a:t>03.08.2020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0AAFC-2C0E-3543-A4E2-68A9C1DB8D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92704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99906B-136E-E842-8845-6ED47ADC996A}" type="datetimeFigureOut">
              <a:rPr lang="ru-RU" smtClean="0"/>
              <a:t>03.08.2020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90AAFC-2C0E-3543-A4E2-68A9C1DB8D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410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emf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emf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slide" Target="slide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emf"/><Relationship Id="rId7" Type="http://schemas.openxmlformats.org/officeDocument/2006/relationships/image" Target="../media/image14.jpeg"/><Relationship Id="rId2" Type="http://schemas.openxmlformats.org/officeDocument/2006/relationships/hyperlink" Target="consultantplus://offline/ref=9E19C833B1DF89BF74B0BC1C44E89DD50C2D27E4384F7769087683CF41750E083ADC922C1F64D1D4795CF338A876CB856EEC0C406557E319G5qEB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hyperlink" Target="consultantplus://offline/ref=9E19C833B1DF89BF74B0BC1C44E89DD50C2D27E4384F7769087683CF41750E083ADC922C1F64D1D4795CF338A876CB856EEC0C406557E319G5qEB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hyperlink" Target="consultantplus://offline/ref=9E19C833B1DF89BF74B0BC1C44E89DD50C2D27E4384F7769087683CF41750E083ADC922C1F64D1D4795CF338A876CB856EEC0C406557E319G5qEB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5529076" y="4030349"/>
            <a:ext cx="6764524" cy="118511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696842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655023" y="3999748"/>
            <a:ext cx="651263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/>
              <a:t>Региональный проект </a:t>
            </a:r>
          </a:p>
          <a:p>
            <a:r>
              <a:rPr lang="ru-RU" sz="3600" b="1" dirty="0" smtClean="0"/>
              <a:t>«Чистая школа»</a:t>
            </a:r>
            <a:endParaRPr lang="ru-RU" sz="3600" b="1" dirty="0"/>
          </a:p>
          <a:p>
            <a:endParaRPr lang="ru-RU" sz="1600" dirty="0"/>
          </a:p>
          <a:p>
            <a:r>
              <a:rPr lang="ru-RU" sz="1400" b="1" i="1" dirty="0" smtClean="0"/>
              <a:t>Организация </a:t>
            </a:r>
            <a:r>
              <a:rPr lang="ru-RU" sz="1400" b="1" i="1" dirty="0"/>
              <a:t>образовательного процесса </a:t>
            </a:r>
            <a:r>
              <a:rPr lang="ru-RU" sz="1400" b="1" i="1" dirty="0" smtClean="0"/>
              <a:t>в период с 1.09.2020 г. до 1.01.2021 г. в  </a:t>
            </a:r>
            <a:r>
              <a:rPr lang="ru-RU" sz="1400" b="1" i="1" dirty="0"/>
              <a:t>о</a:t>
            </a:r>
            <a:r>
              <a:rPr lang="ru-RU" sz="1400" b="1" i="1" dirty="0" smtClean="0"/>
              <a:t>бщеобразовательных организациях Томской области, </a:t>
            </a:r>
          </a:p>
          <a:p>
            <a:r>
              <a:rPr lang="ru-RU" sz="1400" b="1" i="1" dirty="0" smtClean="0"/>
              <a:t>в условиях распространения </a:t>
            </a:r>
            <a:r>
              <a:rPr lang="ru-RU" sz="1400" b="1" i="1" dirty="0"/>
              <a:t>новой </a:t>
            </a:r>
            <a:r>
              <a:rPr lang="ru-RU" sz="1400" b="1" i="1" dirty="0" err="1"/>
              <a:t>коронавирусной</a:t>
            </a:r>
            <a:r>
              <a:rPr lang="ru-RU" sz="1400" b="1" i="1" dirty="0"/>
              <a:t> инфекции (COVID-19)</a:t>
            </a:r>
            <a:r>
              <a:rPr lang="ru-RU" sz="1400" b="1" i="1" dirty="0" smtClean="0"/>
              <a:t>.</a:t>
            </a:r>
            <a:endParaRPr lang="ru-RU" sz="1400" b="1" i="1" dirty="0"/>
          </a:p>
        </p:txBody>
      </p:sp>
      <p:pic>
        <p:nvPicPr>
          <p:cNvPr id="1028" name="Picture 4" descr="ССЫЛКИ | Отдел образовани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3101" y="385000"/>
            <a:ext cx="2791346" cy="1395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100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467280" y="2146041"/>
            <a:ext cx="5182004" cy="2491274"/>
          </a:xfrm>
          <a:prstGeom prst="rect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Стрелка вправо 41"/>
          <p:cNvSpPr/>
          <p:nvPr/>
        </p:nvSpPr>
        <p:spPr>
          <a:xfrm rot="5400000" flipH="1">
            <a:off x="2403237" y="4426959"/>
            <a:ext cx="796178" cy="994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Стрелка вправо 42"/>
          <p:cNvSpPr/>
          <p:nvPr/>
        </p:nvSpPr>
        <p:spPr>
          <a:xfrm rot="5400000" flipH="1">
            <a:off x="4563582" y="4444903"/>
            <a:ext cx="796178" cy="994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право 15"/>
          <p:cNvSpPr/>
          <p:nvPr/>
        </p:nvSpPr>
        <p:spPr>
          <a:xfrm flipH="1">
            <a:off x="6037469" y="3289079"/>
            <a:ext cx="731230" cy="1559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8923282" y="285287"/>
            <a:ext cx="3279228" cy="60771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/>
          <p:cNvSpPr txBox="1"/>
          <p:nvPr/>
        </p:nvSpPr>
        <p:spPr>
          <a:xfrm>
            <a:off x="9069460" y="267270"/>
            <a:ext cx="217660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/>
              <a:t>Региональный проект  </a:t>
            </a:r>
          </a:p>
          <a:p>
            <a:r>
              <a:rPr lang="ru-RU" sz="1600" b="1" dirty="0"/>
              <a:t>«</a:t>
            </a:r>
            <a:r>
              <a:rPr lang="ru-RU" sz="1600" b="1" dirty="0" smtClean="0"/>
              <a:t>Чистая школа»</a:t>
            </a:r>
            <a:endParaRPr lang="ru-RU" sz="1600" b="1" dirty="0"/>
          </a:p>
          <a:p>
            <a:endParaRPr lang="ru-RU" sz="1600" dirty="0"/>
          </a:p>
        </p:txBody>
      </p:sp>
      <p:sp>
        <p:nvSpPr>
          <p:cNvPr id="24" name="Прямоугольник 23"/>
          <p:cNvSpPr/>
          <p:nvPr/>
        </p:nvSpPr>
        <p:spPr>
          <a:xfrm flipH="1">
            <a:off x="451071" y="807317"/>
            <a:ext cx="45719" cy="32172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496792" y="782512"/>
            <a:ext cx="24201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Логистика прихода в ОО</a:t>
            </a:r>
            <a:endParaRPr lang="ru-RU" sz="1400" dirty="0"/>
          </a:p>
        </p:txBody>
      </p:sp>
      <p:grpSp>
        <p:nvGrpSpPr>
          <p:cNvPr id="23" name="Группа 22"/>
          <p:cNvGrpSpPr/>
          <p:nvPr/>
        </p:nvGrpSpPr>
        <p:grpSpPr>
          <a:xfrm>
            <a:off x="741413" y="64902"/>
            <a:ext cx="5907871" cy="544046"/>
            <a:chOff x="1877976" y="524966"/>
            <a:chExt cx="5907871" cy="544046"/>
          </a:xfrm>
        </p:grpSpPr>
        <p:sp>
          <p:nvSpPr>
            <p:cNvPr id="26" name="Прямоугольник 25"/>
            <p:cNvSpPr/>
            <p:nvPr/>
          </p:nvSpPr>
          <p:spPr>
            <a:xfrm>
              <a:off x="2243535" y="612323"/>
              <a:ext cx="554231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b="1" dirty="0"/>
                <a:t>Организация противоэпидемического режима в ОО</a:t>
              </a:r>
            </a:p>
          </p:txBody>
        </p:sp>
        <p:grpSp>
          <p:nvGrpSpPr>
            <p:cNvPr id="27" name="Группа 26"/>
            <p:cNvGrpSpPr/>
            <p:nvPr/>
          </p:nvGrpSpPr>
          <p:grpSpPr>
            <a:xfrm>
              <a:off x="1877976" y="524966"/>
              <a:ext cx="385102" cy="544046"/>
              <a:chOff x="1827819" y="486912"/>
              <a:chExt cx="385102" cy="544046"/>
            </a:xfrm>
          </p:grpSpPr>
          <p:sp>
            <p:nvSpPr>
              <p:cNvPr id="28" name="Прямоугольник 27"/>
              <p:cNvSpPr/>
              <p:nvPr/>
            </p:nvSpPr>
            <p:spPr>
              <a:xfrm>
                <a:off x="2127556" y="510245"/>
                <a:ext cx="85365" cy="520713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1827819" y="486912"/>
                <a:ext cx="35060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800" b="1" dirty="0" smtClean="0"/>
                  <a:t>2</a:t>
                </a:r>
                <a:endParaRPr lang="ru-RU" sz="2800" b="1" dirty="0"/>
              </a:p>
            </p:txBody>
          </p:sp>
        </p:grpSp>
      </p:grpSp>
      <p:sp>
        <p:nvSpPr>
          <p:cNvPr id="10" name="Прямоугольник 9"/>
          <p:cNvSpPr/>
          <p:nvPr/>
        </p:nvSpPr>
        <p:spPr>
          <a:xfrm>
            <a:off x="2753789" y="4469363"/>
            <a:ext cx="2248677" cy="4198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2835377" y="4494636"/>
            <a:ext cx="20854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Центральный  вход</a:t>
            </a:r>
            <a:endParaRPr lang="ru-RU" sz="1600" b="1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6518655" y="3024673"/>
            <a:ext cx="261258" cy="7340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6764694" y="2415464"/>
            <a:ext cx="21585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Эвакуационный вход </a:t>
            </a:r>
            <a:endParaRPr lang="ru-RU" sz="16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419571" y="1223639"/>
            <a:ext cx="40589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Школа более </a:t>
            </a:r>
            <a:r>
              <a:rPr lang="ru-RU" b="1" dirty="0"/>
              <a:t>600 чел. </a:t>
            </a:r>
            <a:r>
              <a:rPr lang="ru-RU" b="1" dirty="0" smtClean="0"/>
              <a:t>до </a:t>
            </a:r>
            <a:r>
              <a:rPr lang="ru-RU" b="1" dirty="0"/>
              <a:t>1000 чел</a:t>
            </a:r>
            <a:r>
              <a:rPr lang="ru-RU" sz="1600" b="1" dirty="0"/>
              <a:t>.</a:t>
            </a:r>
            <a:endParaRPr lang="ru-RU" b="1" dirty="0"/>
          </a:p>
          <a:p>
            <a:r>
              <a:rPr lang="ru-RU" b="1" dirty="0"/>
              <a:t>(двусменный режим)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261099" y="2957804"/>
            <a:ext cx="219081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I </a:t>
            </a:r>
            <a:r>
              <a:rPr lang="ru-RU" sz="1600" dirty="0" smtClean="0"/>
              <a:t>смена (200-300 чел.)</a:t>
            </a:r>
          </a:p>
          <a:p>
            <a:r>
              <a:rPr lang="ru-RU" sz="1600" dirty="0" smtClean="0"/>
              <a:t>8.00 – 1 классы</a:t>
            </a:r>
          </a:p>
          <a:p>
            <a:r>
              <a:rPr lang="ru-RU" sz="1600" dirty="0" smtClean="0"/>
              <a:t>8.30 – 2 классы</a:t>
            </a:r>
          </a:p>
          <a:p>
            <a:r>
              <a:rPr lang="ru-RU" sz="1600" dirty="0" smtClean="0"/>
              <a:t>9.00 – 5 классы</a:t>
            </a:r>
            <a:endParaRPr lang="ru-RU" sz="1600" dirty="0"/>
          </a:p>
        </p:txBody>
      </p:sp>
      <p:sp>
        <p:nvSpPr>
          <p:cNvPr id="32" name="TextBox 31"/>
          <p:cNvSpPr txBox="1"/>
          <p:nvPr/>
        </p:nvSpPr>
        <p:spPr>
          <a:xfrm>
            <a:off x="9491065" y="2954693"/>
            <a:ext cx="214765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II </a:t>
            </a:r>
            <a:r>
              <a:rPr lang="ru-RU" sz="1600" dirty="0" smtClean="0"/>
              <a:t>смена (100-200 </a:t>
            </a:r>
            <a:r>
              <a:rPr lang="ru-RU" sz="1600" dirty="0"/>
              <a:t>чел</a:t>
            </a:r>
            <a:r>
              <a:rPr lang="ru-RU" sz="1600" dirty="0" smtClean="0"/>
              <a:t>.)</a:t>
            </a:r>
          </a:p>
          <a:p>
            <a:r>
              <a:rPr lang="ru-RU" sz="1600" dirty="0" smtClean="0"/>
              <a:t>13.00 – 3 классы</a:t>
            </a:r>
          </a:p>
          <a:p>
            <a:r>
              <a:rPr lang="ru-RU" sz="1600" dirty="0" smtClean="0"/>
              <a:t>13.30 – 4 классы</a:t>
            </a:r>
          </a:p>
          <a:p>
            <a:endParaRPr lang="ru-RU" dirty="0"/>
          </a:p>
        </p:txBody>
      </p:sp>
      <p:sp>
        <p:nvSpPr>
          <p:cNvPr id="33" name="TextBox 32"/>
          <p:cNvSpPr txBox="1"/>
          <p:nvPr/>
        </p:nvSpPr>
        <p:spPr>
          <a:xfrm>
            <a:off x="1726164" y="5092902"/>
            <a:ext cx="25752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I </a:t>
            </a:r>
            <a:r>
              <a:rPr lang="ru-RU" sz="1600" dirty="0" smtClean="0"/>
              <a:t>смена (</a:t>
            </a:r>
            <a:r>
              <a:rPr lang="ru-RU" sz="1600" dirty="0"/>
              <a:t>200-300 чел</a:t>
            </a:r>
            <a:r>
              <a:rPr lang="ru-RU" sz="1600" dirty="0" smtClean="0"/>
              <a:t>.) </a:t>
            </a:r>
          </a:p>
          <a:p>
            <a:r>
              <a:rPr lang="ru-RU" sz="1600" dirty="0" smtClean="0"/>
              <a:t>8.00 – 10,11 классы</a:t>
            </a:r>
          </a:p>
          <a:p>
            <a:r>
              <a:rPr lang="ru-RU" sz="1600" dirty="0" smtClean="0"/>
              <a:t>8.30 – 9 классы</a:t>
            </a:r>
          </a:p>
          <a:p>
            <a:r>
              <a:rPr lang="ru-RU" sz="1600" dirty="0" smtClean="0"/>
              <a:t>9.00 – 8 классы</a:t>
            </a:r>
          </a:p>
          <a:p>
            <a:endParaRPr lang="ru-RU" sz="1600" dirty="0"/>
          </a:p>
        </p:txBody>
      </p:sp>
      <p:sp>
        <p:nvSpPr>
          <p:cNvPr id="34" name="TextBox 33"/>
          <p:cNvSpPr txBox="1"/>
          <p:nvPr/>
        </p:nvSpPr>
        <p:spPr>
          <a:xfrm>
            <a:off x="4478532" y="5072628"/>
            <a:ext cx="217075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II </a:t>
            </a:r>
            <a:r>
              <a:rPr lang="ru-RU" sz="1600" dirty="0" smtClean="0"/>
              <a:t>смена (100-300 </a:t>
            </a:r>
            <a:r>
              <a:rPr lang="ru-RU" sz="1600" dirty="0"/>
              <a:t>чел.)</a:t>
            </a:r>
          </a:p>
          <a:p>
            <a:r>
              <a:rPr lang="ru-RU" sz="1600" dirty="0" smtClean="0"/>
              <a:t>14.00 – 6 классы</a:t>
            </a:r>
          </a:p>
          <a:p>
            <a:r>
              <a:rPr lang="ru-RU" sz="1600" dirty="0" smtClean="0"/>
              <a:t>13.30 – 7 классы</a:t>
            </a:r>
          </a:p>
          <a:p>
            <a:endParaRPr lang="ru-RU" dirty="0"/>
          </a:p>
        </p:txBody>
      </p:sp>
      <p:sp>
        <p:nvSpPr>
          <p:cNvPr id="44" name="TextBox 43"/>
          <p:cNvSpPr txBox="1"/>
          <p:nvPr/>
        </p:nvSpPr>
        <p:spPr>
          <a:xfrm>
            <a:off x="1726164" y="2364667"/>
            <a:ext cx="29605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Вход 	                 </a:t>
            </a:r>
            <a:r>
              <a:rPr lang="ru-RU" sz="1200" dirty="0" smtClean="0"/>
              <a:t>                2</a:t>
            </a:r>
          </a:p>
          <a:p>
            <a:r>
              <a:rPr lang="ru-RU" sz="1200" dirty="0" smtClean="0"/>
              <a:t>Термометр</a:t>
            </a:r>
            <a:r>
              <a:rPr lang="ru-RU" sz="1200" dirty="0"/>
              <a:t>	                  </a:t>
            </a:r>
            <a:r>
              <a:rPr lang="ru-RU" sz="1200" dirty="0" smtClean="0"/>
              <a:t>               3               Рециркуляторы                             15</a:t>
            </a:r>
            <a:endParaRPr lang="ru-RU" sz="1200" dirty="0"/>
          </a:p>
          <a:p>
            <a:r>
              <a:rPr lang="ru-RU" sz="1200" dirty="0" smtClean="0"/>
              <a:t>Дозаторы  </a:t>
            </a:r>
            <a:r>
              <a:rPr lang="ru-RU" sz="1200" dirty="0"/>
              <a:t>для </a:t>
            </a:r>
            <a:r>
              <a:rPr lang="ru-RU" sz="1200" dirty="0" err="1" smtClean="0"/>
              <a:t>антисеп</a:t>
            </a:r>
            <a:r>
              <a:rPr lang="ru-RU" sz="1200" dirty="0" smtClean="0"/>
              <a:t>. </a:t>
            </a:r>
            <a:r>
              <a:rPr lang="ru-RU" sz="1200" dirty="0"/>
              <a:t>средств для обработки рук :</a:t>
            </a:r>
          </a:p>
          <a:p>
            <a:r>
              <a:rPr lang="ru-RU" sz="1200" dirty="0" smtClean="0"/>
              <a:t>- вход </a:t>
            </a:r>
            <a:r>
              <a:rPr lang="ru-RU" sz="1200" dirty="0"/>
              <a:t>в здание                </a:t>
            </a:r>
            <a:r>
              <a:rPr lang="ru-RU" sz="1200" dirty="0" smtClean="0"/>
              <a:t>6 - 8</a:t>
            </a:r>
            <a:endParaRPr lang="ru-RU" sz="1200" dirty="0">
              <a:solidFill>
                <a:srgbClr val="FF0000"/>
              </a:solidFill>
            </a:endParaRPr>
          </a:p>
          <a:p>
            <a:r>
              <a:rPr lang="ru-RU" sz="1200" dirty="0" smtClean="0"/>
              <a:t>- </a:t>
            </a:r>
            <a:r>
              <a:rPr lang="ru-RU" sz="1200" dirty="0"/>
              <a:t>туалетные комнаты     </a:t>
            </a:r>
            <a:r>
              <a:rPr lang="ru-RU" sz="1200" dirty="0" smtClean="0"/>
              <a:t>18 - 24</a:t>
            </a:r>
            <a:endParaRPr lang="ru-RU" sz="1200" dirty="0"/>
          </a:p>
          <a:p>
            <a:r>
              <a:rPr lang="ru-RU" sz="1200" dirty="0" smtClean="0"/>
              <a:t>- </a:t>
            </a:r>
            <a:r>
              <a:rPr lang="ru-RU" sz="1200" dirty="0"/>
              <a:t>столовая/буфетная      6 - </a:t>
            </a:r>
            <a:r>
              <a:rPr lang="ru-RU" sz="1200" dirty="0" smtClean="0"/>
              <a:t>8</a:t>
            </a:r>
            <a:endParaRPr lang="ru-RU" sz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2021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8923282" y="285287"/>
            <a:ext cx="3279228" cy="60771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/>
          <p:cNvSpPr txBox="1"/>
          <p:nvPr/>
        </p:nvSpPr>
        <p:spPr>
          <a:xfrm>
            <a:off x="9069460" y="267270"/>
            <a:ext cx="217660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/>
              <a:t>Региональный проект  </a:t>
            </a:r>
          </a:p>
          <a:p>
            <a:r>
              <a:rPr lang="ru-RU" sz="1600" b="1" dirty="0"/>
              <a:t>«</a:t>
            </a:r>
            <a:r>
              <a:rPr lang="ru-RU" sz="1600" b="1" dirty="0" smtClean="0"/>
              <a:t>Чистая школа»</a:t>
            </a:r>
            <a:endParaRPr lang="ru-RU" sz="1600" b="1" dirty="0"/>
          </a:p>
          <a:p>
            <a:endParaRPr lang="ru-RU" sz="1600" dirty="0"/>
          </a:p>
        </p:txBody>
      </p:sp>
      <p:sp>
        <p:nvSpPr>
          <p:cNvPr id="24" name="Прямоугольник 23"/>
          <p:cNvSpPr/>
          <p:nvPr/>
        </p:nvSpPr>
        <p:spPr>
          <a:xfrm flipH="1">
            <a:off x="451071" y="893042"/>
            <a:ext cx="45719" cy="32172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496792" y="868237"/>
            <a:ext cx="24201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Логистика прихода в ОО</a:t>
            </a:r>
            <a:endParaRPr lang="ru-RU" sz="1400" dirty="0"/>
          </a:p>
        </p:txBody>
      </p:sp>
      <p:grpSp>
        <p:nvGrpSpPr>
          <p:cNvPr id="23" name="Группа 22"/>
          <p:cNvGrpSpPr/>
          <p:nvPr/>
        </p:nvGrpSpPr>
        <p:grpSpPr>
          <a:xfrm>
            <a:off x="741413" y="64902"/>
            <a:ext cx="5907871" cy="544046"/>
            <a:chOff x="1877976" y="524966"/>
            <a:chExt cx="5907871" cy="544046"/>
          </a:xfrm>
        </p:grpSpPr>
        <p:sp>
          <p:nvSpPr>
            <p:cNvPr id="26" name="Прямоугольник 25"/>
            <p:cNvSpPr/>
            <p:nvPr/>
          </p:nvSpPr>
          <p:spPr>
            <a:xfrm>
              <a:off x="2243535" y="612323"/>
              <a:ext cx="554231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b="1" dirty="0"/>
                <a:t>Организация противоэпидемического режима в ОО</a:t>
              </a:r>
            </a:p>
          </p:txBody>
        </p:sp>
        <p:grpSp>
          <p:nvGrpSpPr>
            <p:cNvPr id="27" name="Группа 26"/>
            <p:cNvGrpSpPr/>
            <p:nvPr/>
          </p:nvGrpSpPr>
          <p:grpSpPr>
            <a:xfrm>
              <a:off x="1877976" y="524966"/>
              <a:ext cx="385102" cy="544046"/>
              <a:chOff x="1827819" y="486912"/>
              <a:chExt cx="385102" cy="544046"/>
            </a:xfrm>
          </p:grpSpPr>
          <p:sp>
            <p:nvSpPr>
              <p:cNvPr id="28" name="Прямоугольник 27"/>
              <p:cNvSpPr/>
              <p:nvPr/>
            </p:nvSpPr>
            <p:spPr>
              <a:xfrm>
                <a:off x="2127556" y="510245"/>
                <a:ext cx="85365" cy="520713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1827819" y="486912"/>
                <a:ext cx="35060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800" b="1" dirty="0" smtClean="0"/>
                  <a:t>2</a:t>
                </a:r>
                <a:endParaRPr lang="ru-RU" sz="2800" b="1" dirty="0"/>
              </a:p>
            </p:txBody>
          </p:sp>
        </p:grpSp>
      </p:grpSp>
      <p:sp>
        <p:nvSpPr>
          <p:cNvPr id="12" name="TextBox 11"/>
          <p:cNvSpPr txBox="1"/>
          <p:nvPr/>
        </p:nvSpPr>
        <p:spPr>
          <a:xfrm>
            <a:off x="9367934" y="2347479"/>
            <a:ext cx="25285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Эвакуационный вход  2</a:t>
            </a:r>
            <a:endParaRPr lang="ru-RU" sz="16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451071" y="1473252"/>
            <a:ext cx="51591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Школа более </a:t>
            </a:r>
            <a:r>
              <a:rPr lang="ru-RU" b="1" dirty="0"/>
              <a:t>1000 чел. д</a:t>
            </a:r>
            <a:r>
              <a:rPr lang="ru-RU" b="1" dirty="0" smtClean="0"/>
              <a:t>о 1500 чел.</a:t>
            </a:r>
            <a:endParaRPr lang="ru-RU" b="1" dirty="0"/>
          </a:p>
          <a:p>
            <a:r>
              <a:rPr lang="ru-RU" b="1" dirty="0"/>
              <a:t>(двусменный режим)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484140" y="2922074"/>
            <a:ext cx="21908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I </a:t>
            </a:r>
            <a:r>
              <a:rPr lang="ru-RU" sz="1600" dirty="0" smtClean="0"/>
              <a:t>смена (150-200 чел.)</a:t>
            </a:r>
          </a:p>
          <a:p>
            <a:r>
              <a:rPr lang="ru-RU" sz="1600" dirty="0" smtClean="0"/>
              <a:t>8.00 – 2 классы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9505721" y="4279192"/>
            <a:ext cx="214765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II </a:t>
            </a:r>
            <a:r>
              <a:rPr lang="ru-RU" sz="1600" dirty="0" smtClean="0"/>
              <a:t>смена (100-150 </a:t>
            </a:r>
            <a:r>
              <a:rPr lang="ru-RU" sz="1600" dirty="0"/>
              <a:t>чел</a:t>
            </a:r>
            <a:r>
              <a:rPr lang="ru-RU" sz="1600" dirty="0" smtClean="0"/>
              <a:t>.)</a:t>
            </a:r>
          </a:p>
          <a:p>
            <a:r>
              <a:rPr lang="ru-RU" sz="1600" dirty="0" smtClean="0"/>
              <a:t>13.00 – 4классы</a:t>
            </a:r>
          </a:p>
          <a:p>
            <a:endParaRPr lang="ru-RU" dirty="0"/>
          </a:p>
        </p:txBody>
      </p:sp>
      <p:sp>
        <p:nvSpPr>
          <p:cNvPr id="33" name="TextBox 32"/>
          <p:cNvSpPr txBox="1"/>
          <p:nvPr/>
        </p:nvSpPr>
        <p:spPr>
          <a:xfrm>
            <a:off x="3866298" y="5369785"/>
            <a:ext cx="25752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I </a:t>
            </a:r>
            <a:r>
              <a:rPr lang="ru-RU" sz="1600" dirty="0" smtClean="0"/>
              <a:t>смена (300-400 </a:t>
            </a:r>
            <a:r>
              <a:rPr lang="ru-RU" sz="1600" dirty="0"/>
              <a:t>чел</a:t>
            </a:r>
            <a:r>
              <a:rPr lang="ru-RU" sz="1600" dirty="0" smtClean="0"/>
              <a:t>.) </a:t>
            </a:r>
          </a:p>
          <a:p>
            <a:r>
              <a:rPr lang="ru-RU" sz="1600" dirty="0" smtClean="0"/>
              <a:t>8.00 – 9,10,11 классы</a:t>
            </a:r>
          </a:p>
          <a:p>
            <a:r>
              <a:rPr lang="ru-RU" sz="1600" dirty="0" smtClean="0"/>
              <a:t>9.00 – 5 классы</a:t>
            </a:r>
          </a:p>
          <a:p>
            <a:endParaRPr lang="ru-RU" sz="1600" dirty="0"/>
          </a:p>
        </p:txBody>
      </p:sp>
      <p:sp>
        <p:nvSpPr>
          <p:cNvPr id="34" name="TextBox 33"/>
          <p:cNvSpPr txBox="1"/>
          <p:nvPr/>
        </p:nvSpPr>
        <p:spPr>
          <a:xfrm>
            <a:off x="7077352" y="5387188"/>
            <a:ext cx="2170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II </a:t>
            </a:r>
            <a:r>
              <a:rPr lang="ru-RU" sz="1600" dirty="0" smtClean="0"/>
              <a:t>смена (200-400 </a:t>
            </a:r>
            <a:r>
              <a:rPr lang="ru-RU" sz="1600" dirty="0"/>
              <a:t>чел.)</a:t>
            </a:r>
          </a:p>
          <a:p>
            <a:r>
              <a:rPr lang="ru-RU" sz="1600" dirty="0" smtClean="0"/>
              <a:t>14.00 – 6,7 классы</a:t>
            </a:r>
          </a:p>
        </p:txBody>
      </p:sp>
      <p:grpSp>
        <p:nvGrpSpPr>
          <p:cNvPr id="3" name="Группа 2"/>
          <p:cNvGrpSpPr/>
          <p:nvPr/>
        </p:nvGrpSpPr>
        <p:grpSpPr>
          <a:xfrm>
            <a:off x="3500683" y="2385340"/>
            <a:ext cx="5422599" cy="2746684"/>
            <a:chOff x="1357314" y="2146041"/>
            <a:chExt cx="5422599" cy="2746684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1467280" y="2146041"/>
              <a:ext cx="5182004" cy="2491274"/>
            </a:xfrm>
            <a:prstGeom prst="rect">
              <a:avLst/>
            </a:prstGeom>
            <a:solidFill>
              <a:schemeClr val="bg1"/>
            </a:solidFill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Стрелка вправо 34"/>
            <p:cNvSpPr/>
            <p:nvPr/>
          </p:nvSpPr>
          <p:spPr>
            <a:xfrm rot="10800000" flipH="1">
              <a:off x="1357314" y="3211129"/>
              <a:ext cx="731230" cy="1559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Стрелка вправо 41"/>
            <p:cNvSpPr/>
            <p:nvPr/>
          </p:nvSpPr>
          <p:spPr>
            <a:xfrm rot="5400000" flipH="1">
              <a:off x="2403237" y="4426959"/>
              <a:ext cx="796178" cy="99465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Стрелка вправо 42"/>
            <p:cNvSpPr/>
            <p:nvPr/>
          </p:nvSpPr>
          <p:spPr>
            <a:xfrm rot="5400000" flipH="1">
              <a:off x="4563582" y="4444903"/>
              <a:ext cx="796178" cy="99465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Стрелка вправо 15"/>
            <p:cNvSpPr/>
            <p:nvPr/>
          </p:nvSpPr>
          <p:spPr>
            <a:xfrm flipH="1">
              <a:off x="6037469" y="3289079"/>
              <a:ext cx="731230" cy="1559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2753789" y="4469363"/>
              <a:ext cx="2248677" cy="41987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835377" y="4494636"/>
              <a:ext cx="208549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 smtClean="0"/>
                <a:t>Центральный  вход</a:t>
              </a:r>
              <a:endParaRPr lang="ru-RU" sz="1600" b="1" dirty="0"/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6518655" y="3024673"/>
              <a:ext cx="261258" cy="73400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2753789" y="2336256"/>
              <a:ext cx="2960526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/>
                <a:t>Вход 	                                 3</a:t>
              </a:r>
            </a:p>
            <a:p>
              <a:r>
                <a:rPr lang="ru-RU" sz="1200" dirty="0" smtClean="0"/>
                <a:t>Термометр</a:t>
              </a:r>
              <a:r>
                <a:rPr lang="ru-RU" sz="1200" dirty="0"/>
                <a:t>	                                 </a:t>
              </a:r>
              <a:r>
                <a:rPr lang="ru-RU" sz="1200" dirty="0" smtClean="0"/>
                <a:t>4              </a:t>
              </a:r>
              <a:r>
                <a:rPr lang="ru-RU" sz="1200" dirty="0" err="1"/>
                <a:t>Рециркуляторы</a:t>
              </a:r>
              <a:r>
                <a:rPr lang="ru-RU" sz="1200" dirty="0"/>
                <a:t>                            20</a:t>
              </a:r>
            </a:p>
            <a:p>
              <a:r>
                <a:rPr lang="ru-RU" sz="1200" dirty="0"/>
                <a:t>Дозаторы  для </a:t>
              </a:r>
              <a:r>
                <a:rPr lang="ru-RU" sz="1200" dirty="0" err="1"/>
                <a:t>антисеп</a:t>
              </a:r>
              <a:r>
                <a:rPr lang="ru-RU" sz="1200" dirty="0"/>
                <a:t>. средств для обработки рук :</a:t>
              </a:r>
            </a:p>
            <a:p>
              <a:r>
                <a:rPr lang="ru-RU" sz="1200" dirty="0"/>
                <a:t>- вход в здание                 9 - 20</a:t>
              </a:r>
            </a:p>
            <a:p>
              <a:r>
                <a:rPr lang="ru-RU" sz="1200" dirty="0"/>
                <a:t>- туалетные комнаты     27 - 60</a:t>
              </a:r>
            </a:p>
            <a:p>
              <a:r>
                <a:rPr lang="ru-RU" sz="1200" dirty="0"/>
                <a:t>- столовая/буфетная       9 - 20</a:t>
              </a:r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1357314" y="2922074"/>
              <a:ext cx="261258" cy="73400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715749" y="2396597"/>
            <a:ext cx="25285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Эвакуационный вход  1</a:t>
            </a:r>
            <a:endParaRPr lang="ru-RU" sz="16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726156" y="2989768"/>
            <a:ext cx="21908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I </a:t>
            </a:r>
            <a:r>
              <a:rPr lang="ru-RU" sz="1600" dirty="0" smtClean="0"/>
              <a:t>смена (150-200 чел.)</a:t>
            </a:r>
          </a:p>
          <a:p>
            <a:r>
              <a:rPr lang="ru-RU" sz="1600" dirty="0" smtClean="0"/>
              <a:t>8.00 – 1 классы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86433" y="4261789"/>
            <a:ext cx="214765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II </a:t>
            </a:r>
            <a:r>
              <a:rPr lang="ru-RU" sz="1600" dirty="0" smtClean="0"/>
              <a:t>смена (100-150 </a:t>
            </a:r>
            <a:r>
              <a:rPr lang="ru-RU" sz="1600" dirty="0"/>
              <a:t>чел</a:t>
            </a:r>
            <a:r>
              <a:rPr lang="ru-RU" sz="1600" dirty="0" smtClean="0"/>
              <a:t>.)</a:t>
            </a:r>
          </a:p>
          <a:p>
            <a:r>
              <a:rPr lang="ru-RU" sz="1600" dirty="0" smtClean="0"/>
              <a:t>13.00 – 3 классы</a:t>
            </a:r>
          </a:p>
          <a:p>
            <a:r>
              <a:rPr lang="ru-RU" sz="1600" dirty="0" smtClean="0"/>
              <a:t>14.00 - 8 </a:t>
            </a:r>
            <a:r>
              <a:rPr lang="ru-RU" sz="1600" dirty="0"/>
              <a:t>классы</a:t>
            </a:r>
          </a:p>
          <a:p>
            <a:endParaRPr lang="ru-RU" sz="1600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51338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8923282" y="285287"/>
            <a:ext cx="3279228" cy="60771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/>
          <p:cNvSpPr txBox="1"/>
          <p:nvPr/>
        </p:nvSpPr>
        <p:spPr>
          <a:xfrm>
            <a:off x="9069460" y="267270"/>
            <a:ext cx="217660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/>
              <a:t>Региональный проект  </a:t>
            </a:r>
          </a:p>
          <a:p>
            <a:r>
              <a:rPr lang="ru-RU" sz="1600" b="1" dirty="0"/>
              <a:t>«</a:t>
            </a:r>
            <a:r>
              <a:rPr lang="ru-RU" sz="1600" b="1" dirty="0" smtClean="0"/>
              <a:t>Чистая школа»</a:t>
            </a:r>
            <a:endParaRPr lang="ru-RU" sz="1600" b="1" dirty="0"/>
          </a:p>
          <a:p>
            <a:endParaRPr lang="ru-RU" sz="1600" dirty="0"/>
          </a:p>
        </p:txBody>
      </p:sp>
      <p:grpSp>
        <p:nvGrpSpPr>
          <p:cNvPr id="7" name="Группа 6"/>
          <p:cNvGrpSpPr/>
          <p:nvPr/>
        </p:nvGrpSpPr>
        <p:grpSpPr>
          <a:xfrm>
            <a:off x="1131527" y="252943"/>
            <a:ext cx="5907871" cy="544046"/>
            <a:chOff x="1877976" y="524966"/>
            <a:chExt cx="5907871" cy="544046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2243535" y="612323"/>
              <a:ext cx="554231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b="1" dirty="0"/>
                <a:t>Организация противоэпидемического режима в ОО</a:t>
              </a:r>
            </a:p>
          </p:txBody>
        </p:sp>
        <p:grpSp>
          <p:nvGrpSpPr>
            <p:cNvPr id="9" name="Группа 8"/>
            <p:cNvGrpSpPr/>
            <p:nvPr/>
          </p:nvGrpSpPr>
          <p:grpSpPr>
            <a:xfrm>
              <a:off x="1877976" y="524966"/>
              <a:ext cx="385102" cy="544046"/>
              <a:chOff x="1827819" y="486912"/>
              <a:chExt cx="385102" cy="544046"/>
            </a:xfrm>
          </p:grpSpPr>
          <p:sp>
            <p:nvSpPr>
              <p:cNvPr id="10" name="Прямоугольник 9"/>
              <p:cNvSpPr/>
              <p:nvPr/>
            </p:nvSpPr>
            <p:spPr>
              <a:xfrm>
                <a:off x="2127556" y="510245"/>
                <a:ext cx="85365" cy="520713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1827819" y="486912"/>
                <a:ext cx="35060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800" b="1" dirty="0" smtClean="0"/>
                  <a:t>2</a:t>
                </a:r>
                <a:endParaRPr lang="ru-RU" sz="2800" b="1" dirty="0"/>
              </a:p>
            </p:txBody>
          </p:sp>
        </p:grpSp>
      </p:grpSp>
      <p:cxnSp>
        <p:nvCxnSpPr>
          <p:cNvPr id="3" name="Прямая соединительная линия 2"/>
          <p:cNvCxnSpPr/>
          <p:nvPr/>
        </p:nvCxnSpPr>
        <p:spPr>
          <a:xfrm flipV="1">
            <a:off x="337448" y="2722188"/>
            <a:ext cx="11448661" cy="37323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2634343" y="2318481"/>
            <a:ext cx="0" cy="421294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52581" y="2020847"/>
            <a:ext cx="222246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 smtClean="0"/>
              <a:t>Малокомплектная школа </a:t>
            </a:r>
          </a:p>
          <a:p>
            <a:pPr algn="ctr"/>
            <a:r>
              <a:rPr lang="ru-RU" sz="1400" b="1" dirty="0"/>
              <a:t>д</a:t>
            </a:r>
            <a:r>
              <a:rPr lang="ru-RU" sz="1400" b="1" dirty="0" smtClean="0"/>
              <a:t>о 110 чел.</a:t>
            </a:r>
          </a:p>
          <a:p>
            <a:pPr algn="ctr"/>
            <a:r>
              <a:rPr lang="ru-RU" sz="1400" b="1" dirty="0" smtClean="0"/>
              <a:t>181 уч. корп. (76/105) </a:t>
            </a:r>
            <a:endParaRPr lang="ru-RU" sz="14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3030559" y="2086083"/>
            <a:ext cx="23221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 smtClean="0"/>
              <a:t>Более 110 чел. - до 600 чел</a:t>
            </a:r>
            <a:r>
              <a:rPr lang="ru-RU" sz="1200" b="1" dirty="0" smtClean="0"/>
              <a:t>.</a:t>
            </a:r>
          </a:p>
          <a:p>
            <a:pPr algn="ctr"/>
            <a:r>
              <a:rPr lang="ru-RU" sz="1400" b="1" dirty="0"/>
              <a:t>182 уч</a:t>
            </a:r>
            <a:r>
              <a:rPr lang="ru-RU" sz="1400" b="1" dirty="0" smtClean="0"/>
              <a:t>. корп</a:t>
            </a:r>
            <a:r>
              <a:rPr lang="ru-RU" sz="1400" b="1" dirty="0"/>
              <a:t>.</a:t>
            </a:r>
            <a:endParaRPr lang="ru-RU" sz="1400" b="1" dirty="0" smtClean="0"/>
          </a:p>
        </p:txBody>
      </p:sp>
      <p:sp>
        <p:nvSpPr>
          <p:cNvPr id="24" name="TextBox 23"/>
          <p:cNvSpPr txBox="1"/>
          <p:nvPr/>
        </p:nvSpPr>
        <p:spPr>
          <a:xfrm>
            <a:off x="6144663" y="2020847"/>
            <a:ext cx="241348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 smtClean="0"/>
              <a:t>Более 600 чел. </a:t>
            </a:r>
            <a:r>
              <a:rPr lang="ru-RU" sz="1400" b="1" dirty="0"/>
              <a:t>- до </a:t>
            </a:r>
            <a:r>
              <a:rPr lang="ru-RU" sz="1400" b="1" dirty="0" smtClean="0"/>
              <a:t>1000 </a:t>
            </a:r>
            <a:r>
              <a:rPr lang="ru-RU" sz="1400" b="1" dirty="0"/>
              <a:t>чел</a:t>
            </a:r>
            <a:r>
              <a:rPr lang="ru-RU" sz="1200" b="1" dirty="0" smtClean="0"/>
              <a:t>.</a:t>
            </a:r>
            <a:endParaRPr lang="ru-RU" sz="1400" b="1" dirty="0" smtClean="0"/>
          </a:p>
          <a:p>
            <a:pPr algn="ctr"/>
            <a:r>
              <a:rPr lang="ru-RU" sz="1400" b="1" dirty="0" smtClean="0"/>
              <a:t>(двусменный режим)</a:t>
            </a:r>
          </a:p>
          <a:p>
            <a:pPr algn="ctr"/>
            <a:r>
              <a:rPr lang="ru-RU" sz="1400" b="1" dirty="0"/>
              <a:t>83 уч</a:t>
            </a:r>
            <a:r>
              <a:rPr lang="ru-RU" sz="1400" b="1" dirty="0" smtClean="0"/>
              <a:t>. корп</a:t>
            </a:r>
            <a:r>
              <a:rPr lang="ru-RU" sz="1400" b="1" dirty="0"/>
              <a:t>.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9476741" y="2020847"/>
            <a:ext cx="187243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 smtClean="0"/>
              <a:t>Более 1000 чел. </a:t>
            </a:r>
          </a:p>
          <a:p>
            <a:pPr algn="ctr"/>
            <a:r>
              <a:rPr lang="ru-RU" sz="1400" b="1" dirty="0" smtClean="0"/>
              <a:t>(двусменный режим)</a:t>
            </a:r>
          </a:p>
          <a:p>
            <a:pPr algn="ctr"/>
            <a:r>
              <a:rPr lang="ru-RU" sz="1400" b="1" dirty="0"/>
              <a:t>38 уч</a:t>
            </a:r>
            <a:r>
              <a:rPr lang="ru-RU" sz="1400" b="1" dirty="0" smtClean="0"/>
              <a:t>. корп</a:t>
            </a:r>
            <a:r>
              <a:rPr lang="ru-RU" sz="1400" b="1" dirty="0"/>
              <a:t>.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37448" y="2875128"/>
            <a:ext cx="205273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u="sng" dirty="0"/>
              <a:t>д</a:t>
            </a:r>
            <a:r>
              <a:rPr lang="ru-RU" sz="1200" b="1" u="sng" dirty="0" smtClean="0"/>
              <a:t>о 40 чел. </a:t>
            </a:r>
          </a:p>
          <a:p>
            <a:r>
              <a:rPr lang="ru-RU" sz="1200" dirty="0" smtClean="0"/>
              <a:t>Вход 	                   1</a:t>
            </a:r>
            <a:endParaRPr lang="ru-RU" sz="1200" dirty="0"/>
          </a:p>
          <a:p>
            <a:r>
              <a:rPr lang="ru-RU" sz="1200" dirty="0" smtClean="0"/>
              <a:t>Термометр	                   1 </a:t>
            </a:r>
            <a:r>
              <a:rPr lang="ru-RU" sz="1200" dirty="0"/>
              <a:t>Р</a:t>
            </a:r>
            <a:r>
              <a:rPr lang="ru-RU" sz="1200" dirty="0" smtClean="0"/>
              <a:t>ециркуляторы                 3</a:t>
            </a:r>
          </a:p>
          <a:p>
            <a:r>
              <a:rPr lang="ru-RU" sz="1200" dirty="0" smtClean="0"/>
              <a:t>Дозаторы  </a:t>
            </a:r>
            <a:r>
              <a:rPr lang="ru-RU" sz="1200" dirty="0"/>
              <a:t>для </a:t>
            </a:r>
            <a:r>
              <a:rPr lang="ru-RU" sz="1200" dirty="0" err="1" smtClean="0"/>
              <a:t>антисеп</a:t>
            </a:r>
            <a:r>
              <a:rPr lang="ru-RU" sz="1200" dirty="0" smtClean="0"/>
              <a:t>. средств </a:t>
            </a:r>
            <a:r>
              <a:rPr lang="ru-RU" sz="1200" dirty="0"/>
              <a:t>для обработки </a:t>
            </a:r>
            <a:r>
              <a:rPr lang="ru-RU" sz="1200" dirty="0" smtClean="0"/>
              <a:t>рук:</a:t>
            </a:r>
          </a:p>
          <a:p>
            <a:r>
              <a:rPr lang="ru-RU" sz="1200" dirty="0" smtClean="0"/>
              <a:t>- вход </a:t>
            </a:r>
            <a:r>
              <a:rPr lang="ru-RU" sz="1200" dirty="0"/>
              <a:t>в </a:t>
            </a:r>
            <a:r>
              <a:rPr lang="ru-RU" sz="1200" dirty="0" smtClean="0"/>
              <a:t>здание                1</a:t>
            </a:r>
          </a:p>
          <a:p>
            <a:r>
              <a:rPr lang="ru-RU" sz="1200" dirty="0" smtClean="0"/>
              <a:t>- </a:t>
            </a:r>
            <a:r>
              <a:rPr lang="ru-RU" sz="1200" dirty="0"/>
              <a:t>туалетные </a:t>
            </a:r>
            <a:r>
              <a:rPr lang="ru-RU" sz="1200" dirty="0" smtClean="0"/>
              <a:t>комнаты     3</a:t>
            </a:r>
          </a:p>
          <a:p>
            <a:r>
              <a:rPr lang="ru-RU" sz="1200" dirty="0" smtClean="0"/>
              <a:t>- столовая/буфетная      1</a:t>
            </a:r>
            <a:endParaRPr lang="ru-RU" sz="1200" dirty="0"/>
          </a:p>
        </p:txBody>
      </p:sp>
      <p:sp>
        <p:nvSpPr>
          <p:cNvPr id="29" name="TextBox 28"/>
          <p:cNvSpPr txBox="1"/>
          <p:nvPr/>
        </p:nvSpPr>
        <p:spPr>
          <a:xfrm>
            <a:off x="244359" y="4723363"/>
            <a:ext cx="205273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u="sng" dirty="0" smtClean="0"/>
              <a:t>от 40 чел. </a:t>
            </a:r>
            <a:r>
              <a:rPr lang="ru-RU" sz="1200" b="1" u="sng" dirty="0"/>
              <a:t>д</a:t>
            </a:r>
            <a:r>
              <a:rPr lang="ru-RU" sz="1200" b="1" u="sng" dirty="0" smtClean="0"/>
              <a:t>о 110 чел.   </a:t>
            </a:r>
          </a:p>
          <a:p>
            <a:r>
              <a:rPr lang="ru-RU" sz="1200" dirty="0"/>
              <a:t>Вход 	                   1</a:t>
            </a:r>
          </a:p>
          <a:p>
            <a:r>
              <a:rPr lang="ru-RU" sz="1200" dirty="0"/>
              <a:t>Термометр	</a:t>
            </a:r>
            <a:r>
              <a:rPr lang="ru-RU" sz="1200" dirty="0" smtClean="0"/>
              <a:t>                   2               Рециркуляторы                </a:t>
            </a:r>
            <a:r>
              <a:rPr lang="ru-RU" sz="1200" dirty="0"/>
              <a:t>3</a:t>
            </a:r>
          </a:p>
          <a:p>
            <a:r>
              <a:rPr lang="ru-RU" sz="1200" dirty="0" smtClean="0"/>
              <a:t>Дозаторы  </a:t>
            </a:r>
            <a:r>
              <a:rPr lang="ru-RU" sz="1200" dirty="0"/>
              <a:t>для </a:t>
            </a:r>
            <a:r>
              <a:rPr lang="ru-RU" sz="1200" dirty="0" err="1" smtClean="0"/>
              <a:t>антисеп</a:t>
            </a:r>
            <a:r>
              <a:rPr lang="ru-RU" sz="1200" dirty="0" smtClean="0"/>
              <a:t>. </a:t>
            </a:r>
            <a:r>
              <a:rPr lang="ru-RU" sz="1200" dirty="0"/>
              <a:t>средств для обработки </a:t>
            </a:r>
            <a:r>
              <a:rPr lang="ru-RU" sz="1200" dirty="0" smtClean="0"/>
              <a:t>рук:</a:t>
            </a:r>
            <a:endParaRPr lang="ru-RU" sz="1200" dirty="0"/>
          </a:p>
          <a:p>
            <a:r>
              <a:rPr lang="ru-RU" sz="1200" dirty="0" smtClean="0"/>
              <a:t>- вход </a:t>
            </a:r>
            <a:r>
              <a:rPr lang="ru-RU" sz="1200" dirty="0"/>
              <a:t>в здание                </a:t>
            </a:r>
            <a:r>
              <a:rPr lang="ru-RU" sz="1200" dirty="0" smtClean="0"/>
              <a:t>2</a:t>
            </a:r>
            <a:endParaRPr lang="ru-RU" sz="1200" dirty="0"/>
          </a:p>
          <a:p>
            <a:r>
              <a:rPr lang="ru-RU" sz="1200" dirty="0" smtClean="0"/>
              <a:t>- </a:t>
            </a:r>
            <a:r>
              <a:rPr lang="ru-RU" sz="1200" dirty="0"/>
              <a:t>туалетные комнаты     </a:t>
            </a:r>
            <a:r>
              <a:rPr lang="ru-RU" sz="1200" dirty="0" smtClean="0"/>
              <a:t>6</a:t>
            </a:r>
            <a:endParaRPr lang="ru-RU" sz="1200" dirty="0"/>
          </a:p>
          <a:p>
            <a:r>
              <a:rPr lang="ru-RU" sz="1200" dirty="0" smtClean="0"/>
              <a:t>- столовая/буфетная      </a:t>
            </a:r>
            <a:r>
              <a:rPr lang="ru-RU" sz="1200" dirty="0"/>
              <a:t>2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711352" y="3569201"/>
            <a:ext cx="296052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Вход 	                 </a:t>
            </a:r>
            <a:r>
              <a:rPr lang="ru-RU" sz="1200" dirty="0" smtClean="0"/>
              <a:t>                2</a:t>
            </a:r>
          </a:p>
          <a:p>
            <a:r>
              <a:rPr lang="ru-RU" sz="1200" dirty="0" smtClean="0"/>
              <a:t>Термометр</a:t>
            </a:r>
            <a:r>
              <a:rPr lang="ru-RU" sz="1200" dirty="0"/>
              <a:t>	                  </a:t>
            </a:r>
            <a:r>
              <a:rPr lang="ru-RU" sz="1200" dirty="0" smtClean="0"/>
              <a:t>               3               Рециркуляторы                             10</a:t>
            </a:r>
            <a:endParaRPr lang="ru-RU" sz="1200" dirty="0"/>
          </a:p>
          <a:p>
            <a:r>
              <a:rPr lang="ru-RU" sz="1200" dirty="0" smtClean="0"/>
              <a:t>Дозаторы  </a:t>
            </a:r>
            <a:r>
              <a:rPr lang="ru-RU" sz="1200" dirty="0"/>
              <a:t>для </a:t>
            </a:r>
            <a:r>
              <a:rPr lang="ru-RU" sz="1200" dirty="0" err="1"/>
              <a:t>антисеп</a:t>
            </a:r>
            <a:r>
              <a:rPr lang="ru-RU" sz="1200" dirty="0"/>
              <a:t>. средств для обработки рук:</a:t>
            </a:r>
          </a:p>
          <a:p>
            <a:r>
              <a:rPr lang="ru-RU" sz="1200" dirty="0" smtClean="0"/>
              <a:t>- вход </a:t>
            </a:r>
            <a:r>
              <a:rPr lang="ru-RU" sz="1200" dirty="0"/>
              <a:t>в здание                 </a:t>
            </a:r>
            <a:r>
              <a:rPr lang="ru-RU" sz="1200" dirty="0" smtClean="0"/>
              <a:t>2 - 5</a:t>
            </a:r>
            <a:endParaRPr lang="ru-RU" sz="1200" dirty="0"/>
          </a:p>
          <a:p>
            <a:r>
              <a:rPr lang="ru-RU" sz="1200" dirty="0" smtClean="0"/>
              <a:t>- </a:t>
            </a:r>
            <a:r>
              <a:rPr lang="ru-RU" sz="1200" dirty="0"/>
              <a:t>туалетные комнаты    </a:t>
            </a:r>
            <a:r>
              <a:rPr lang="ru-RU" sz="1200" dirty="0" smtClean="0"/>
              <a:t>  6 - 15</a:t>
            </a:r>
            <a:endParaRPr lang="ru-RU" sz="1200" dirty="0"/>
          </a:p>
          <a:p>
            <a:r>
              <a:rPr lang="ru-RU" sz="1200" dirty="0" smtClean="0"/>
              <a:t>- столовая/буфетная       2 - 5</a:t>
            </a:r>
            <a:endParaRPr lang="ru-RU" sz="1200" dirty="0"/>
          </a:p>
          <a:p>
            <a:endParaRPr lang="ru-RU" sz="1200" u="sng" dirty="0" smtClean="0"/>
          </a:p>
          <a:p>
            <a:endParaRPr lang="ru-RU" sz="1200" u="sng" dirty="0" smtClean="0"/>
          </a:p>
          <a:p>
            <a:endParaRPr lang="ru-RU" sz="1200" dirty="0"/>
          </a:p>
        </p:txBody>
      </p:sp>
      <p:cxnSp>
        <p:nvCxnSpPr>
          <p:cNvPr id="38" name="Прямая соединительная линия 37"/>
          <p:cNvCxnSpPr/>
          <p:nvPr/>
        </p:nvCxnSpPr>
        <p:spPr>
          <a:xfrm>
            <a:off x="5671878" y="2305038"/>
            <a:ext cx="0" cy="421294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8923282" y="2264741"/>
            <a:ext cx="0" cy="421294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41" name="Группа 40"/>
          <p:cNvGrpSpPr/>
          <p:nvPr/>
        </p:nvGrpSpPr>
        <p:grpSpPr>
          <a:xfrm>
            <a:off x="337448" y="1151943"/>
            <a:ext cx="8494219" cy="338366"/>
            <a:chOff x="467632" y="2462339"/>
            <a:chExt cx="7712460" cy="338366"/>
          </a:xfrm>
        </p:grpSpPr>
        <p:sp>
          <p:nvSpPr>
            <p:cNvPr id="42" name="Прямоугольник 41"/>
            <p:cNvSpPr/>
            <p:nvPr/>
          </p:nvSpPr>
          <p:spPr>
            <a:xfrm>
              <a:off x="467632" y="2462339"/>
              <a:ext cx="89183" cy="338366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744566" y="2477633"/>
              <a:ext cx="743552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b="1" dirty="0" smtClean="0"/>
                <a:t>Расчет в потребности </a:t>
              </a:r>
              <a:r>
                <a:rPr lang="ru-RU" sz="1400" b="1" dirty="0"/>
                <a:t>оборудования  </a:t>
              </a:r>
              <a:r>
                <a:rPr lang="ru-RU" sz="1400" b="1" dirty="0" smtClean="0"/>
                <a:t>(484 учебных корпуса) – единовременные расходы</a:t>
              </a:r>
              <a:endParaRPr lang="ru-RU" sz="1400" b="1" dirty="0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5871141" y="3624874"/>
            <a:ext cx="29605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Вход 	                 </a:t>
            </a:r>
            <a:r>
              <a:rPr lang="ru-RU" sz="1200" dirty="0" smtClean="0"/>
              <a:t>                2</a:t>
            </a:r>
          </a:p>
          <a:p>
            <a:r>
              <a:rPr lang="ru-RU" sz="1200" dirty="0" smtClean="0"/>
              <a:t>Термометр</a:t>
            </a:r>
            <a:r>
              <a:rPr lang="ru-RU" sz="1200" dirty="0"/>
              <a:t>	                  </a:t>
            </a:r>
            <a:r>
              <a:rPr lang="ru-RU" sz="1200" dirty="0" smtClean="0"/>
              <a:t>               3              Рециркуляторы                             15</a:t>
            </a:r>
            <a:endParaRPr lang="ru-RU" sz="1200" dirty="0"/>
          </a:p>
          <a:p>
            <a:r>
              <a:rPr lang="ru-RU" sz="1200" dirty="0" smtClean="0"/>
              <a:t>Дозаторы  </a:t>
            </a:r>
            <a:r>
              <a:rPr lang="ru-RU" sz="1200" dirty="0"/>
              <a:t>для </a:t>
            </a:r>
            <a:r>
              <a:rPr lang="ru-RU" sz="1200" dirty="0" err="1" smtClean="0"/>
              <a:t>антисеп</a:t>
            </a:r>
            <a:r>
              <a:rPr lang="ru-RU" sz="1200" dirty="0" smtClean="0"/>
              <a:t>. </a:t>
            </a:r>
            <a:r>
              <a:rPr lang="ru-RU" sz="1200" dirty="0"/>
              <a:t>средств для обработки рук :</a:t>
            </a:r>
          </a:p>
          <a:p>
            <a:r>
              <a:rPr lang="ru-RU" sz="1200" dirty="0" smtClean="0"/>
              <a:t>- вход </a:t>
            </a:r>
            <a:r>
              <a:rPr lang="ru-RU" sz="1200" dirty="0"/>
              <a:t>в здание                </a:t>
            </a:r>
            <a:r>
              <a:rPr lang="ru-RU" sz="1200" dirty="0" smtClean="0"/>
              <a:t>6 - 8</a:t>
            </a:r>
            <a:endParaRPr lang="ru-RU" sz="1200" dirty="0">
              <a:solidFill>
                <a:srgbClr val="FF0000"/>
              </a:solidFill>
            </a:endParaRPr>
          </a:p>
          <a:p>
            <a:r>
              <a:rPr lang="ru-RU" sz="1200" dirty="0" smtClean="0"/>
              <a:t>- </a:t>
            </a:r>
            <a:r>
              <a:rPr lang="ru-RU" sz="1200" dirty="0"/>
              <a:t>туалетные комнаты     </a:t>
            </a:r>
            <a:r>
              <a:rPr lang="ru-RU" sz="1200" dirty="0" smtClean="0"/>
              <a:t>18 - 24</a:t>
            </a:r>
            <a:endParaRPr lang="ru-RU" sz="1200" dirty="0"/>
          </a:p>
          <a:p>
            <a:r>
              <a:rPr lang="ru-RU" sz="1200" dirty="0" smtClean="0"/>
              <a:t>- </a:t>
            </a:r>
            <a:r>
              <a:rPr lang="ru-RU" sz="1200" dirty="0"/>
              <a:t>столовая/буфетная      6 - </a:t>
            </a:r>
            <a:r>
              <a:rPr lang="ru-RU" sz="1200" dirty="0" smtClean="0"/>
              <a:t>8</a:t>
            </a:r>
            <a:endParaRPr lang="ru-RU" sz="1200" dirty="0">
              <a:solidFill>
                <a:srgbClr val="FF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9069460" y="3532541"/>
            <a:ext cx="296052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Вход 	                 </a:t>
            </a:r>
            <a:r>
              <a:rPr lang="ru-RU" sz="1200" dirty="0" smtClean="0"/>
              <a:t>                3</a:t>
            </a:r>
          </a:p>
          <a:p>
            <a:r>
              <a:rPr lang="ru-RU" sz="1200" dirty="0" smtClean="0"/>
              <a:t>Термометр</a:t>
            </a:r>
            <a:r>
              <a:rPr lang="ru-RU" sz="1200" dirty="0"/>
              <a:t>	</a:t>
            </a:r>
            <a:r>
              <a:rPr lang="ru-RU" sz="1200" dirty="0" smtClean="0"/>
              <a:t>                                 4              Рециркуляторы                            20</a:t>
            </a:r>
            <a:endParaRPr lang="ru-RU" sz="1200" dirty="0"/>
          </a:p>
          <a:p>
            <a:r>
              <a:rPr lang="ru-RU" sz="1200" dirty="0" smtClean="0"/>
              <a:t>Дозаторы  </a:t>
            </a:r>
            <a:r>
              <a:rPr lang="ru-RU" sz="1200" dirty="0"/>
              <a:t>для </a:t>
            </a:r>
            <a:r>
              <a:rPr lang="ru-RU" sz="1200" dirty="0" err="1" smtClean="0"/>
              <a:t>антисеп</a:t>
            </a:r>
            <a:r>
              <a:rPr lang="ru-RU" sz="1200" dirty="0" smtClean="0"/>
              <a:t>. </a:t>
            </a:r>
            <a:r>
              <a:rPr lang="ru-RU" sz="1200" dirty="0"/>
              <a:t>средств для обработки рук :</a:t>
            </a:r>
          </a:p>
          <a:p>
            <a:r>
              <a:rPr lang="ru-RU" sz="1200" dirty="0" smtClean="0"/>
              <a:t>- вход </a:t>
            </a:r>
            <a:r>
              <a:rPr lang="ru-RU" sz="1200" dirty="0"/>
              <a:t>в здание                 </a:t>
            </a:r>
            <a:r>
              <a:rPr lang="ru-RU" sz="1200" dirty="0" smtClean="0"/>
              <a:t>9 - 20</a:t>
            </a:r>
            <a:endParaRPr lang="ru-RU" sz="1200" dirty="0"/>
          </a:p>
          <a:p>
            <a:r>
              <a:rPr lang="ru-RU" sz="1200" dirty="0" smtClean="0"/>
              <a:t>- </a:t>
            </a:r>
            <a:r>
              <a:rPr lang="ru-RU" sz="1200" dirty="0"/>
              <a:t>туалетные комнаты     </a:t>
            </a:r>
            <a:r>
              <a:rPr lang="ru-RU" sz="1200" dirty="0" smtClean="0"/>
              <a:t>27 - 60</a:t>
            </a:r>
            <a:endParaRPr lang="ru-RU" sz="1200" dirty="0"/>
          </a:p>
          <a:p>
            <a:r>
              <a:rPr lang="ru-RU" sz="1200" dirty="0" smtClean="0"/>
              <a:t>- столовая/буфетная       9 - 20</a:t>
            </a:r>
            <a:endParaRPr lang="ru-RU" sz="1200" dirty="0"/>
          </a:p>
          <a:p>
            <a:endParaRPr lang="ru-RU" sz="1200" dirty="0">
              <a:solidFill>
                <a:srgbClr val="FF0000"/>
              </a:solidFill>
            </a:endParaRPr>
          </a:p>
          <a:p>
            <a:endParaRPr lang="ru-RU" sz="1200" u="sng" dirty="0" smtClean="0"/>
          </a:p>
        </p:txBody>
      </p:sp>
    </p:spTree>
    <p:extLst>
      <p:ext uri="{BB962C8B-B14F-4D97-AF65-F5344CB8AC3E}">
        <p14:creationId xmlns:p14="http://schemas.microsoft.com/office/powerpoint/2010/main" val="4202876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i12.fotocdn.net/s122/cb5d425b81088981/public_pin_l/279742155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5458" y="336925"/>
            <a:ext cx="3187006" cy="1853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8923282" y="285287"/>
            <a:ext cx="3279228" cy="60771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/>
          <p:cNvSpPr txBox="1"/>
          <p:nvPr/>
        </p:nvSpPr>
        <p:spPr>
          <a:xfrm>
            <a:off x="9069460" y="267270"/>
            <a:ext cx="217660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/>
              <a:t>Региональный проект  </a:t>
            </a:r>
          </a:p>
          <a:p>
            <a:r>
              <a:rPr lang="ru-RU" sz="1600" b="1" dirty="0"/>
              <a:t>«</a:t>
            </a:r>
            <a:r>
              <a:rPr lang="ru-RU" sz="1600" b="1" dirty="0" smtClean="0"/>
              <a:t>Чистая школа»</a:t>
            </a:r>
            <a:endParaRPr lang="ru-RU" sz="1600" b="1" dirty="0"/>
          </a:p>
          <a:p>
            <a:endParaRPr lang="ru-RU" sz="1600" dirty="0"/>
          </a:p>
        </p:txBody>
      </p:sp>
      <p:sp>
        <p:nvSpPr>
          <p:cNvPr id="24" name="Прямоугольник 23"/>
          <p:cNvSpPr/>
          <p:nvPr/>
        </p:nvSpPr>
        <p:spPr>
          <a:xfrm flipH="1">
            <a:off x="661417" y="1309713"/>
            <a:ext cx="45719" cy="59227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792480" y="1250190"/>
            <a:ext cx="65714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Дополнительная потребность </a:t>
            </a:r>
            <a:endParaRPr lang="ru-RU" sz="1400" dirty="0"/>
          </a:p>
          <a:p>
            <a:r>
              <a:rPr lang="ru-RU" sz="1400" b="1" dirty="0"/>
              <a:t>на выполнение санитарно-эпидемиологических правил на организацию работы в условиях сохранения рисков распространения COVID-19</a:t>
            </a:r>
            <a:endParaRPr lang="ru-RU" sz="14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3301670"/>
              </p:ext>
            </p:extLst>
          </p:nvPr>
        </p:nvGraphicFramePr>
        <p:xfrm>
          <a:off x="268677" y="3194304"/>
          <a:ext cx="3569201" cy="237064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70107"/>
                <a:gridCol w="1011936"/>
                <a:gridCol w="1003678"/>
                <a:gridCol w="883480"/>
              </a:tblGrid>
              <a:tr h="38523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Год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effectLst/>
                        </a:rPr>
                        <a:t>Всего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effectLst/>
                        </a:rPr>
                        <a:t> </a:t>
                      </a:r>
                      <a:r>
                        <a:rPr lang="ru-RU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(тыс. руб.)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в том числе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5569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единовременные расходы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текущие расходы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1486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2020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259</a:t>
                      </a:r>
                      <a:r>
                        <a:rPr lang="ru-RU" sz="1400" baseline="0" dirty="0" smtClean="0">
                          <a:effectLst/>
                        </a:rPr>
                        <a:t> 099,9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75 847,5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183</a:t>
                      </a:r>
                      <a:r>
                        <a:rPr lang="ru-RU" sz="1400" baseline="0" dirty="0" smtClean="0">
                          <a:effectLst/>
                        </a:rPr>
                        <a:t> 252,4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1486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2021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470 376,1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-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470 376,1</a:t>
                      </a:r>
                      <a:endParaRPr lang="ru-RU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/>
          </p:nvPr>
        </p:nvGraphicFramePr>
        <p:xfrm>
          <a:off x="4205450" y="3231293"/>
          <a:ext cx="3743890" cy="234584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46083"/>
                <a:gridCol w="934085"/>
                <a:gridCol w="1031861"/>
                <a:gridCol w="1031861"/>
              </a:tblGrid>
              <a:tr h="38120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Год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</a:rPr>
                        <a:t>Всего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</a:rPr>
                        <a:t> </a:t>
                      </a:r>
                      <a:r>
                        <a:rPr lang="ru-RU" sz="11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(тыс. руб.)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в том числе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4360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единовременные расходы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текущие расходы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1052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2020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174 202,9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36 340,5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137 862, 4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1052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2021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344 656, 0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344 656, 0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/>
          </p:nvPr>
        </p:nvGraphicFramePr>
        <p:xfrm>
          <a:off x="8192077" y="3231293"/>
          <a:ext cx="3743891" cy="232146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18073"/>
                <a:gridCol w="919776"/>
                <a:gridCol w="1179321"/>
                <a:gridCol w="926721"/>
              </a:tblGrid>
              <a:tr h="377238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Год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Всего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в том числе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3171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единовременные расходы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текущие расходы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0625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2020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33 870,4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9 353,2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24 517,2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0625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2021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61 293,0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61 293,0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35" name="Прямоугольник 34"/>
          <p:cNvSpPr/>
          <p:nvPr/>
        </p:nvSpPr>
        <p:spPr>
          <a:xfrm>
            <a:off x="318048" y="2597182"/>
            <a:ext cx="357487" cy="42568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TextBox 35"/>
          <p:cNvSpPr txBox="1"/>
          <p:nvPr/>
        </p:nvSpPr>
        <p:spPr>
          <a:xfrm flipH="1">
            <a:off x="295586" y="2513904"/>
            <a:ext cx="201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1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4257288" y="2631694"/>
            <a:ext cx="357487" cy="42568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TextBox 37"/>
          <p:cNvSpPr txBox="1"/>
          <p:nvPr/>
        </p:nvSpPr>
        <p:spPr>
          <a:xfrm flipH="1">
            <a:off x="4234826" y="2548416"/>
            <a:ext cx="201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2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8214539" y="2703193"/>
            <a:ext cx="357487" cy="42568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TextBox 39"/>
          <p:cNvSpPr txBox="1"/>
          <p:nvPr/>
        </p:nvSpPr>
        <p:spPr>
          <a:xfrm flipH="1">
            <a:off x="8192077" y="2619915"/>
            <a:ext cx="201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3</a:t>
            </a:r>
            <a:endParaRPr lang="ru-RU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792480" y="2633758"/>
            <a:ext cx="27553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/>
              <a:t>в общеобразовательных организациях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791456" y="2619915"/>
            <a:ext cx="3157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/>
              <a:t>в дошкольных общеобразовательных организациях 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741664" y="2597182"/>
            <a:ext cx="304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/>
              <a:t>в организациях дополнительного образования детей</a:t>
            </a:r>
          </a:p>
        </p:txBody>
      </p:sp>
      <p:grpSp>
        <p:nvGrpSpPr>
          <p:cNvPr id="23" name="Группа 22"/>
          <p:cNvGrpSpPr/>
          <p:nvPr/>
        </p:nvGrpSpPr>
        <p:grpSpPr>
          <a:xfrm>
            <a:off x="741413" y="64902"/>
            <a:ext cx="5907871" cy="544046"/>
            <a:chOff x="1877976" y="524966"/>
            <a:chExt cx="5907871" cy="544046"/>
          </a:xfrm>
        </p:grpSpPr>
        <p:sp>
          <p:nvSpPr>
            <p:cNvPr id="26" name="Прямоугольник 25"/>
            <p:cNvSpPr/>
            <p:nvPr/>
          </p:nvSpPr>
          <p:spPr>
            <a:xfrm>
              <a:off x="2243535" y="612323"/>
              <a:ext cx="554231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b="1" dirty="0"/>
                <a:t>Организация противоэпидемического режима в ОО</a:t>
              </a:r>
            </a:p>
          </p:txBody>
        </p:sp>
        <p:grpSp>
          <p:nvGrpSpPr>
            <p:cNvPr id="27" name="Группа 26"/>
            <p:cNvGrpSpPr/>
            <p:nvPr/>
          </p:nvGrpSpPr>
          <p:grpSpPr>
            <a:xfrm>
              <a:off x="1877976" y="524966"/>
              <a:ext cx="385102" cy="544046"/>
              <a:chOff x="1827819" y="486912"/>
              <a:chExt cx="385102" cy="544046"/>
            </a:xfrm>
          </p:grpSpPr>
          <p:sp>
            <p:nvSpPr>
              <p:cNvPr id="28" name="Прямоугольник 27"/>
              <p:cNvSpPr/>
              <p:nvPr/>
            </p:nvSpPr>
            <p:spPr>
              <a:xfrm>
                <a:off x="2127556" y="510245"/>
                <a:ext cx="85365" cy="520713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1827819" y="486912"/>
                <a:ext cx="35060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800" b="1" dirty="0" smtClean="0"/>
                  <a:t>2</a:t>
                </a:r>
                <a:endParaRPr lang="ru-RU" sz="2800" b="1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06234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387081" y="3255550"/>
            <a:ext cx="357487" cy="42568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2283340" y="3227471"/>
            <a:ext cx="357487" cy="45376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64619" y="3857885"/>
            <a:ext cx="1281528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/>
              <a:t>Заселение </a:t>
            </a:r>
            <a:r>
              <a:rPr lang="ru-RU" sz="1400" dirty="0"/>
              <a:t>в </a:t>
            </a:r>
            <a:r>
              <a:rPr lang="ru-RU" sz="1400" dirty="0" smtClean="0"/>
              <a:t>интернат </a:t>
            </a:r>
            <a:r>
              <a:rPr lang="ru-RU" sz="1400" b="1" dirty="0" smtClean="0"/>
              <a:t>не позднее </a:t>
            </a:r>
          </a:p>
          <a:p>
            <a:r>
              <a:rPr lang="ru-RU" sz="1400" b="1" dirty="0" smtClean="0"/>
              <a:t>31.08 2020.</a:t>
            </a:r>
            <a:endParaRPr lang="ru-RU" sz="1400" b="1" dirty="0"/>
          </a:p>
          <a:p>
            <a:endParaRPr lang="ru-RU" sz="1300" dirty="0"/>
          </a:p>
        </p:txBody>
      </p:sp>
      <p:sp>
        <p:nvSpPr>
          <p:cNvPr id="17" name="TextBox 16"/>
          <p:cNvSpPr txBox="1"/>
          <p:nvPr/>
        </p:nvSpPr>
        <p:spPr>
          <a:xfrm flipH="1">
            <a:off x="364619" y="3172272"/>
            <a:ext cx="201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1</a:t>
            </a:r>
          </a:p>
        </p:txBody>
      </p:sp>
      <p:sp>
        <p:nvSpPr>
          <p:cNvPr id="20" name="TextBox 19"/>
          <p:cNvSpPr txBox="1"/>
          <p:nvPr/>
        </p:nvSpPr>
        <p:spPr>
          <a:xfrm flipH="1">
            <a:off x="2283340" y="3169353"/>
            <a:ext cx="407499" cy="534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2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8923282" y="285287"/>
            <a:ext cx="3279228" cy="60771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9069460" y="267270"/>
            <a:ext cx="217660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/>
              <a:t>Региональный проект  </a:t>
            </a:r>
          </a:p>
          <a:p>
            <a:r>
              <a:rPr lang="ru-RU" sz="1600" b="1" dirty="0"/>
              <a:t>«</a:t>
            </a:r>
            <a:r>
              <a:rPr lang="ru-RU" sz="1600" b="1" dirty="0" smtClean="0"/>
              <a:t>Чистая школа»</a:t>
            </a:r>
            <a:endParaRPr lang="ru-RU" sz="1600" b="1" dirty="0"/>
          </a:p>
          <a:p>
            <a:endParaRPr lang="ru-RU" sz="1600" dirty="0"/>
          </a:p>
        </p:txBody>
      </p:sp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69460" y="1314703"/>
            <a:ext cx="2083623" cy="1357222"/>
          </a:xfrm>
          <a:prstGeom prst="rect">
            <a:avLst/>
          </a:prstGeom>
        </p:spPr>
      </p:pic>
      <p:grpSp>
        <p:nvGrpSpPr>
          <p:cNvPr id="18" name="Группа 17"/>
          <p:cNvGrpSpPr/>
          <p:nvPr/>
        </p:nvGrpSpPr>
        <p:grpSpPr>
          <a:xfrm>
            <a:off x="1877976" y="524966"/>
            <a:ext cx="385102" cy="544046"/>
            <a:chOff x="1827819" y="486912"/>
            <a:chExt cx="385102" cy="544046"/>
          </a:xfrm>
        </p:grpSpPr>
        <p:sp>
          <p:nvSpPr>
            <p:cNvPr id="22" name="Прямоугольник 21"/>
            <p:cNvSpPr/>
            <p:nvPr/>
          </p:nvSpPr>
          <p:spPr>
            <a:xfrm>
              <a:off x="2127556" y="510245"/>
              <a:ext cx="85365" cy="520713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827819" y="486912"/>
              <a:ext cx="35060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/>
                <a:t>3</a:t>
              </a:r>
            </a:p>
          </p:txBody>
        </p:sp>
      </p:grpSp>
      <p:sp>
        <p:nvSpPr>
          <p:cNvPr id="25" name="Прямоугольник 24"/>
          <p:cNvSpPr/>
          <p:nvPr/>
        </p:nvSpPr>
        <p:spPr>
          <a:xfrm>
            <a:off x="2273848" y="512648"/>
            <a:ext cx="55423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Организация</a:t>
            </a:r>
            <a:r>
              <a:rPr lang="ru-RU" sz="2800" b="1" dirty="0"/>
              <a:t> </a:t>
            </a:r>
            <a:r>
              <a:rPr lang="ru-RU" b="1" dirty="0"/>
              <a:t>проживания обучающихся в интернате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4059679" y="3213168"/>
            <a:ext cx="357487" cy="4286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TextBox 28"/>
          <p:cNvSpPr txBox="1"/>
          <p:nvPr/>
        </p:nvSpPr>
        <p:spPr>
          <a:xfrm flipH="1">
            <a:off x="4059679" y="3179009"/>
            <a:ext cx="201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3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77713" y="3817253"/>
            <a:ext cx="157508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Предоставление </a:t>
            </a:r>
            <a:r>
              <a:rPr lang="ru-RU" sz="1400" b="1" dirty="0"/>
              <a:t>технической возможности дистанционного </a:t>
            </a:r>
            <a:r>
              <a:rPr lang="ru-RU" sz="1400" b="1" dirty="0" smtClean="0"/>
              <a:t>обучения.</a:t>
            </a:r>
            <a:endParaRPr lang="ru-RU" sz="1400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4754067" y="2971623"/>
            <a:ext cx="7312731" cy="27453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/>
              <a:t>Соблюдение  противоэпидемического режима</a:t>
            </a:r>
          </a:p>
          <a:p>
            <a:endParaRPr lang="ru-RU" sz="1600" dirty="0"/>
          </a:p>
          <a:p>
            <a:pPr marL="285750" indent="-285750" algn="just">
              <a:lnSpc>
                <a:spcPct val="120000"/>
              </a:lnSpc>
              <a:buFontTx/>
              <a:buChar char="-"/>
            </a:pPr>
            <a:r>
              <a:rPr lang="ru-RU" sz="1300" dirty="0" smtClean="0"/>
              <a:t>Ежедневная двухразовая термометрия;</a:t>
            </a:r>
          </a:p>
          <a:p>
            <a:pPr marL="285750" indent="-285750" algn="just">
              <a:lnSpc>
                <a:spcPct val="120000"/>
              </a:lnSpc>
              <a:buFontTx/>
              <a:buChar char="-"/>
            </a:pPr>
            <a:r>
              <a:rPr lang="ru-RU" sz="1300" dirty="0" smtClean="0"/>
              <a:t>организация </a:t>
            </a:r>
            <a:r>
              <a:rPr lang="ru-RU" sz="1300" b="1" dirty="0"/>
              <a:t>регистрационно-пропускного </a:t>
            </a:r>
            <a:r>
              <a:rPr lang="ru-RU" sz="1300" b="1" dirty="0" smtClean="0"/>
              <a:t>режима</a:t>
            </a:r>
            <a:r>
              <a:rPr lang="ru-RU" sz="1300" dirty="0"/>
              <a:t>;</a:t>
            </a:r>
            <a:endParaRPr lang="ru-RU" sz="1300" dirty="0" smtClean="0"/>
          </a:p>
          <a:p>
            <a:pPr marL="285750" indent="-285750" algn="just">
              <a:lnSpc>
                <a:spcPct val="120000"/>
              </a:lnSpc>
              <a:buFontTx/>
              <a:buChar char="-"/>
            </a:pPr>
            <a:r>
              <a:rPr lang="ru-RU" sz="1300" dirty="0" smtClean="0"/>
              <a:t>предоставление на входе, на этажах проживания возможности </a:t>
            </a:r>
            <a:r>
              <a:rPr lang="ru-RU" sz="1300" b="1" dirty="0" smtClean="0"/>
              <a:t>обработки рук кожными антисептиками</a:t>
            </a:r>
            <a:r>
              <a:rPr lang="ru-RU" sz="1300" dirty="0" smtClean="0"/>
              <a:t>, в том числе с помощью установленных дозаторов;</a:t>
            </a:r>
          </a:p>
          <a:p>
            <a:pPr marL="285750" indent="-285750" algn="just">
              <a:lnSpc>
                <a:spcPct val="120000"/>
              </a:lnSpc>
              <a:buFontTx/>
              <a:buChar char="-"/>
            </a:pPr>
            <a:r>
              <a:rPr lang="ru-RU" sz="1300" dirty="0" smtClean="0"/>
              <a:t>ежедневный </a:t>
            </a:r>
            <a:r>
              <a:rPr lang="ru-RU" sz="1300" b="1" dirty="0" smtClean="0"/>
              <a:t>«утренний фильтр»</a:t>
            </a:r>
            <a:r>
              <a:rPr lang="ru-RU" sz="1300" dirty="0" smtClean="0"/>
              <a:t> для работников интерната;</a:t>
            </a:r>
          </a:p>
          <a:p>
            <a:pPr marL="285750" indent="-285750" algn="just">
              <a:lnSpc>
                <a:spcPct val="120000"/>
              </a:lnSpc>
              <a:buFontTx/>
              <a:buChar char="-"/>
            </a:pPr>
            <a:r>
              <a:rPr lang="ru-RU" sz="1300" dirty="0" smtClean="0"/>
              <a:t>ежедневная </a:t>
            </a:r>
            <a:r>
              <a:rPr lang="ru-RU" sz="1300" b="1" dirty="0"/>
              <a:t>двухразовая уборка помещений </a:t>
            </a:r>
            <a:r>
              <a:rPr lang="ru-RU" sz="1300" dirty="0"/>
              <a:t>общего пользования с применением дезинфицирующих </a:t>
            </a:r>
            <a:r>
              <a:rPr lang="ru-RU" sz="1300" dirty="0" smtClean="0"/>
              <a:t>средств;</a:t>
            </a:r>
          </a:p>
          <a:p>
            <a:pPr marL="285750" indent="-285750" algn="just">
              <a:lnSpc>
                <a:spcPct val="120000"/>
              </a:lnSpc>
              <a:buFontTx/>
              <a:buChar char="-"/>
            </a:pPr>
            <a:r>
              <a:rPr lang="ru-RU" sz="1300" dirty="0" smtClean="0"/>
              <a:t>организация </a:t>
            </a:r>
            <a:r>
              <a:rPr lang="ru-RU" sz="1300" b="1" dirty="0"/>
              <a:t>повышенного контроля </a:t>
            </a:r>
            <a:r>
              <a:rPr lang="ru-RU" sz="1300" b="1" dirty="0" smtClean="0"/>
              <a:t> за детьми-сиротами</a:t>
            </a:r>
            <a:r>
              <a:rPr lang="ru-RU" sz="1300" b="1" dirty="0"/>
              <a:t>, детьми, оставшимися без попечения </a:t>
            </a:r>
            <a:r>
              <a:rPr lang="ru-RU" sz="1300" b="1" dirty="0" smtClean="0"/>
              <a:t>родителей.</a:t>
            </a:r>
            <a:endParaRPr lang="ru-RU" sz="13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88400" y="6009206"/>
            <a:ext cx="511138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Муниципальные ОО с </a:t>
            </a:r>
            <a:r>
              <a:rPr lang="ru-RU" sz="1400" dirty="0" err="1" smtClean="0"/>
              <a:t>интернатными</a:t>
            </a:r>
            <a:r>
              <a:rPr lang="ru-RU" sz="1400" dirty="0" smtClean="0"/>
              <a:t> отделениями  - 14 /449 чел</a:t>
            </a:r>
          </a:p>
          <a:p>
            <a:r>
              <a:rPr lang="ru-RU" sz="1400" dirty="0"/>
              <a:t>Муниципальные </a:t>
            </a:r>
            <a:r>
              <a:rPr lang="ru-RU" sz="1400" dirty="0" smtClean="0"/>
              <a:t>коррекционные школы – 4/407 чел</a:t>
            </a:r>
            <a:endParaRPr lang="ru-RU" sz="1400" dirty="0"/>
          </a:p>
          <a:p>
            <a:r>
              <a:rPr lang="ru-RU" sz="1400" dirty="0" smtClean="0"/>
              <a:t>Областные государственные ОО  </a:t>
            </a:r>
            <a:r>
              <a:rPr lang="ru-RU" sz="1400" dirty="0"/>
              <a:t>- </a:t>
            </a:r>
            <a:r>
              <a:rPr lang="ru-RU" sz="1400" dirty="0" smtClean="0"/>
              <a:t>12/1041чел. </a:t>
            </a:r>
            <a:endParaRPr lang="ru-RU" sz="1400" dirty="0"/>
          </a:p>
        </p:txBody>
      </p:sp>
      <p:pic>
        <p:nvPicPr>
          <p:cNvPr id="23" name="Изображение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825" y="1428741"/>
            <a:ext cx="1999525" cy="124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858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рямоугольник 28"/>
          <p:cNvSpPr/>
          <p:nvPr/>
        </p:nvSpPr>
        <p:spPr>
          <a:xfrm>
            <a:off x="6506622" y="2992268"/>
            <a:ext cx="357487" cy="42568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6506621" y="4955789"/>
            <a:ext cx="357487" cy="42568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911977" y="3127683"/>
            <a:ext cx="357487" cy="42568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934439" y="4060667"/>
            <a:ext cx="357487" cy="42568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934438" y="4991593"/>
            <a:ext cx="357487" cy="42568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273392" y="3175047"/>
            <a:ext cx="406586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/>
              <a:t>Обеспечение обучающихся питанием в соответствии с </a:t>
            </a:r>
            <a:r>
              <a:rPr lang="ru-RU" sz="1400" b="1" dirty="0" smtClean="0"/>
              <a:t>графиком </a:t>
            </a:r>
            <a:r>
              <a:rPr lang="ru-RU" sz="1400" b="1" dirty="0"/>
              <a:t>посещения </a:t>
            </a:r>
            <a:r>
              <a:rPr lang="ru-RU" sz="1400" dirty="0"/>
              <a:t>столовой </a:t>
            </a:r>
            <a:r>
              <a:rPr lang="ru-RU" sz="1400" dirty="0" smtClean="0"/>
              <a:t>группами в сопровождении учителя.</a:t>
            </a:r>
          </a:p>
        </p:txBody>
      </p:sp>
      <p:sp>
        <p:nvSpPr>
          <p:cNvPr id="17" name="TextBox 16"/>
          <p:cNvSpPr txBox="1"/>
          <p:nvPr/>
        </p:nvSpPr>
        <p:spPr>
          <a:xfrm flipH="1">
            <a:off x="911978" y="3067325"/>
            <a:ext cx="201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1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907947" y="4955789"/>
            <a:ext cx="478056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/>
              <a:t>Обеспечение </a:t>
            </a:r>
            <a:r>
              <a:rPr lang="ru-RU" sz="1400" b="1" dirty="0" smtClean="0"/>
              <a:t>контроля обработки </a:t>
            </a:r>
            <a:r>
              <a:rPr lang="ru-RU" sz="1400" dirty="0"/>
              <a:t>с использованием моющих и дезинфицирующих </a:t>
            </a:r>
            <a:r>
              <a:rPr lang="ru-RU" sz="1400" dirty="0" smtClean="0"/>
              <a:t>средств</a:t>
            </a:r>
            <a:r>
              <a:rPr lang="ru-RU" sz="1400" b="1" dirty="0"/>
              <a:t> </a:t>
            </a:r>
            <a:r>
              <a:rPr lang="ru-RU" sz="1400" b="1" dirty="0" smtClean="0"/>
              <a:t>обеденных столов </a:t>
            </a:r>
            <a:r>
              <a:rPr lang="ru-RU" sz="1400" b="1" dirty="0"/>
              <a:t>до и после каждого приема </a:t>
            </a:r>
            <a:r>
              <a:rPr lang="ru-RU" sz="1400" b="1" dirty="0" smtClean="0"/>
              <a:t>пищи.</a:t>
            </a:r>
          </a:p>
        </p:txBody>
      </p:sp>
      <p:sp>
        <p:nvSpPr>
          <p:cNvPr id="14" name="TextBox 13"/>
          <p:cNvSpPr txBox="1"/>
          <p:nvPr/>
        </p:nvSpPr>
        <p:spPr>
          <a:xfrm flipH="1">
            <a:off x="911978" y="4015666"/>
            <a:ext cx="201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2</a:t>
            </a:r>
            <a:endParaRPr lang="ru-RU" sz="2800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6907947" y="2997915"/>
            <a:ext cx="4579356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 smtClean="0"/>
              <a:t>Обеспечение мытья </a:t>
            </a:r>
            <a:r>
              <a:rPr lang="ru-RU" sz="1400" b="1" dirty="0"/>
              <a:t>посуды</a:t>
            </a:r>
            <a:r>
              <a:rPr lang="ru-RU" sz="1400" dirty="0"/>
              <a:t> и столовых приборов </a:t>
            </a:r>
            <a:r>
              <a:rPr lang="ru-RU" sz="1400" b="1" dirty="0"/>
              <a:t>с дезинфицирующими средствами</a:t>
            </a:r>
            <a:r>
              <a:rPr lang="ru-RU" sz="1400" dirty="0"/>
              <a:t>, </a:t>
            </a:r>
            <a:r>
              <a:rPr lang="ru-RU" sz="1400" dirty="0" smtClean="0"/>
              <a:t>организация </a:t>
            </a:r>
            <a:r>
              <a:rPr lang="ru-RU" sz="1400" b="1" dirty="0" smtClean="0"/>
              <a:t>питьевого режима</a:t>
            </a:r>
            <a:r>
              <a:rPr lang="ru-RU" sz="1400" dirty="0" smtClean="0"/>
              <a:t> с использованием одноразовой посуды. В случае отсутствия </a:t>
            </a:r>
            <a:r>
              <a:rPr lang="ru-RU" sz="1400" dirty="0"/>
              <a:t>обработки с использованием моющих и дезинфицирующих средств питание должно быть организовано с </a:t>
            </a:r>
            <a:r>
              <a:rPr lang="ru-RU" sz="1400" b="1" dirty="0"/>
              <a:t>использованием одноразовой </a:t>
            </a:r>
            <a:r>
              <a:rPr lang="ru-RU" sz="1400" b="1" dirty="0" smtClean="0"/>
              <a:t>посуды.</a:t>
            </a:r>
          </a:p>
        </p:txBody>
      </p:sp>
      <p:sp>
        <p:nvSpPr>
          <p:cNvPr id="16" name="TextBox 15"/>
          <p:cNvSpPr txBox="1"/>
          <p:nvPr/>
        </p:nvSpPr>
        <p:spPr>
          <a:xfrm flipH="1">
            <a:off x="911977" y="4939828"/>
            <a:ext cx="201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3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1273391" y="5004803"/>
            <a:ext cx="406586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/>
              <a:t>Обеспечение </a:t>
            </a:r>
            <a:r>
              <a:rPr lang="ru-RU" sz="1400" b="1" dirty="0"/>
              <a:t>контроля </a:t>
            </a:r>
            <a:r>
              <a:rPr lang="ru-RU" sz="1400" dirty="0" smtClean="0"/>
              <a:t>использования </a:t>
            </a:r>
            <a:r>
              <a:rPr lang="ru-RU" sz="1400" dirty="0"/>
              <a:t>персоналом пищеблоков </a:t>
            </a:r>
            <a:r>
              <a:rPr lang="ru-RU" sz="1400" b="1" dirty="0"/>
              <a:t>средств индивидуальной защиты </a:t>
            </a:r>
            <a:r>
              <a:rPr lang="ru-RU" sz="1400" dirty="0"/>
              <a:t>(маски и перчатки</a:t>
            </a:r>
            <a:r>
              <a:rPr lang="ru-RU" sz="1400" dirty="0" smtClean="0"/>
              <a:t>).</a:t>
            </a:r>
          </a:p>
        </p:txBody>
      </p:sp>
      <p:sp>
        <p:nvSpPr>
          <p:cNvPr id="19" name="TextBox 18"/>
          <p:cNvSpPr txBox="1"/>
          <p:nvPr/>
        </p:nvSpPr>
        <p:spPr>
          <a:xfrm flipH="1">
            <a:off x="6495458" y="2951749"/>
            <a:ext cx="201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4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1273391" y="4156181"/>
            <a:ext cx="40658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/>
              <a:t>Усиление контроля за обработкой </a:t>
            </a:r>
            <a:r>
              <a:rPr lang="ru-RU" sz="1400" b="1" dirty="0"/>
              <a:t>рук с мылом</a:t>
            </a:r>
            <a:r>
              <a:rPr lang="ru-RU" sz="1400" dirty="0"/>
              <a:t> и/или </a:t>
            </a:r>
            <a:r>
              <a:rPr lang="ru-RU" sz="1400" dirty="0" smtClean="0"/>
              <a:t>рук </a:t>
            </a:r>
            <a:r>
              <a:rPr lang="ru-RU" sz="1400" dirty="0"/>
              <a:t>кожным антисептиком </a:t>
            </a:r>
            <a:r>
              <a:rPr lang="ru-RU" sz="1400" dirty="0" smtClean="0"/>
              <a:t>у обучающихся.</a:t>
            </a:r>
          </a:p>
        </p:txBody>
      </p:sp>
      <p:sp>
        <p:nvSpPr>
          <p:cNvPr id="22" name="TextBox 21"/>
          <p:cNvSpPr txBox="1"/>
          <p:nvPr/>
        </p:nvSpPr>
        <p:spPr>
          <a:xfrm flipH="1">
            <a:off x="6506622" y="4894062"/>
            <a:ext cx="201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5</a:t>
            </a:r>
          </a:p>
        </p:txBody>
      </p:sp>
      <p:pic>
        <p:nvPicPr>
          <p:cNvPr id="9" name="Изображение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7947" y="1460641"/>
            <a:ext cx="1073304" cy="1263509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8923282" y="285287"/>
            <a:ext cx="3279228" cy="60771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/>
          <p:cNvSpPr txBox="1"/>
          <p:nvPr/>
        </p:nvSpPr>
        <p:spPr>
          <a:xfrm>
            <a:off x="9069460" y="267270"/>
            <a:ext cx="217660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/>
              <a:t>Региональный проект  </a:t>
            </a:r>
          </a:p>
          <a:p>
            <a:r>
              <a:rPr lang="ru-RU" sz="1600" b="1" dirty="0"/>
              <a:t>«Чистая школа»</a:t>
            </a:r>
          </a:p>
          <a:p>
            <a:endParaRPr lang="ru-RU" sz="1600" dirty="0"/>
          </a:p>
        </p:txBody>
      </p:sp>
      <p:grpSp>
        <p:nvGrpSpPr>
          <p:cNvPr id="31" name="Группа 30"/>
          <p:cNvGrpSpPr/>
          <p:nvPr/>
        </p:nvGrpSpPr>
        <p:grpSpPr>
          <a:xfrm>
            <a:off x="1877976" y="524966"/>
            <a:ext cx="385102" cy="544046"/>
            <a:chOff x="1827819" y="486912"/>
            <a:chExt cx="385102" cy="544046"/>
          </a:xfrm>
        </p:grpSpPr>
        <p:sp>
          <p:nvSpPr>
            <p:cNvPr id="32" name="Прямоугольник 31"/>
            <p:cNvSpPr/>
            <p:nvPr/>
          </p:nvSpPr>
          <p:spPr>
            <a:xfrm>
              <a:off x="2127556" y="510245"/>
              <a:ext cx="85365" cy="520713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1827819" y="486912"/>
              <a:ext cx="35060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 smtClean="0"/>
                <a:t>4</a:t>
              </a:r>
              <a:endParaRPr lang="ru-RU" sz="2800" b="1" dirty="0"/>
            </a:p>
          </p:txBody>
        </p:sp>
      </p:grpSp>
      <p:sp>
        <p:nvSpPr>
          <p:cNvPr id="34" name="Прямоугольник 33"/>
          <p:cNvSpPr/>
          <p:nvPr/>
        </p:nvSpPr>
        <p:spPr>
          <a:xfrm>
            <a:off x="2263078" y="623989"/>
            <a:ext cx="38847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Организация </a:t>
            </a:r>
            <a:r>
              <a:rPr lang="ru-RU" b="1" dirty="0" smtClean="0"/>
              <a:t>питания  </a:t>
            </a:r>
            <a:endParaRPr lang="ru-RU" b="1" dirty="0"/>
          </a:p>
        </p:txBody>
      </p:sp>
      <p:pic>
        <p:nvPicPr>
          <p:cNvPr id="24" name="Изображение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1978" y="1513820"/>
            <a:ext cx="1861148" cy="115714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34438" y="5914906"/>
            <a:ext cx="105753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Задача: обеспечение бесплатного одноразового горячего питания обучающихся 1-4-х классов.</a:t>
            </a: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755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696633" y="5545659"/>
            <a:ext cx="5028421" cy="748254"/>
            <a:chOff x="6495458" y="2951749"/>
            <a:chExt cx="5028421" cy="748254"/>
          </a:xfrm>
        </p:grpSpPr>
        <p:sp>
          <p:nvSpPr>
            <p:cNvPr id="29" name="Прямоугольник 28"/>
            <p:cNvSpPr/>
            <p:nvPr/>
          </p:nvSpPr>
          <p:spPr>
            <a:xfrm>
              <a:off x="6506622" y="2992268"/>
              <a:ext cx="357487" cy="425689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6944523" y="2961339"/>
              <a:ext cx="4579356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ru-RU" sz="1400" b="1" dirty="0" smtClean="0"/>
                <a:t>Обеспечение технологических условий</a:t>
              </a:r>
              <a:r>
                <a:rPr lang="ru-RU" sz="1400" dirty="0" smtClean="0"/>
                <a:t> для обеспечения технологических условий для обеспечения дистанционных форм образования. 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 flipH="1">
              <a:off x="6495458" y="2951749"/>
              <a:ext cx="20120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/>
                <a:t>4</a:t>
              </a:r>
            </a:p>
          </p:txBody>
        </p:sp>
      </p:grpSp>
      <p:sp>
        <p:nvSpPr>
          <p:cNvPr id="20" name="Прямоугольник 19"/>
          <p:cNvSpPr/>
          <p:nvPr/>
        </p:nvSpPr>
        <p:spPr>
          <a:xfrm>
            <a:off x="8923282" y="285287"/>
            <a:ext cx="3279228" cy="60771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/>
          <p:cNvSpPr txBox="1"/>
          <p:nvPr/>
        </p:nvSpPr>
        <p:spPr>
          <a:xfrm>
            <a:off x="9069460" y="267270"/>
            <a:ext cx="217660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/>
              <a:t>Региональный проект  </a:t>
            </a:r>
          </a:p>
          <a:p>
            <a:r>
              <a:rPr lang="ru-RU" sz="1600" b="1" dirty="0"/>
              <a:t>«</a:t>
            </a:r>
            <a:r>
              <a:rPr lang="ru-RU" sz="1600" b="1" dirty="0" smtClean="0"/>
              <a:t>Чистая школа»</a:t>
            </a:r>
            <a:endParaRPr lang="ru-RU" sz="1600" b="1" dirty="0"/>
          </a:p>
          <a:p>
            <a:endParaRPr lang="ru-RU" sz="1600" dirty="0"/>
          </a:p>
        </p:txBody>
      </p:sp>
      <p:grpSp>
        <p:nvGrpSpPr>
          <p:cNvPr id="31" name="Группа 30"/>
          <p:cNvGrpSpPr/>
          <p:nvPr/>
        </p:nvGrpSpPr>
        <p:grpSpPr>
          <a:xfrm>
            <a:off x="1860727" y="317122"/>
            <a:ext cx="385102" cy="544046"/>
            <a:chOff x="1827819" y="486912"/>
            <a:chExt cx="385102" cy="544046"/>
          </a:xfrm>
        </p:grpSpPr>
        <p:sp>
          <p:nvSpPr>
            <p:cNvPr id="32" name="Прямоугольник 31"/>
            <p:cNvSpPr/>
            <p:nvPr/>
          </p:nvSpPr>
          <p:spPr>
            <a:xfrm>
              <a:off x="2127556" y="510245"/>
              <a:ext cx="85365" cy="520713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1827819" y="486912"/>
              <a:ext cx="35060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 smtClean="0"/>
                <a:t>5</a:t>
              </a:r>
              <a:endParaRPr lang="ru-RU" sz="2800" b="1" dirty="0"/>
            </a:p>
          </p:txBody>
        </p:sp>
      </p:grpSp>
      <p:sp>
        <p:nvSpPr>
          <p:cNvPr id="34" name="Прямоугольник 33"/>
          <p:cNvSpPr/>
          <p:nvPr/>
        </p:nvSpPr>
        <p:spPr>
          <a:xfrm>
            <a:off x="2263079" y="416145"/>
            <a:ext cx="19423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У</a:t>
            </a:r>
            <a:r>
              <a:rPr lang="ru-RU" b="1" dirty="0" smtClean="0"/>
              <a:t>правление</a:t>
            </a:r>
            <a:endParaRPr lang="ru-RU" b="1" dirty="0"/>
          </a:p>
        </p:txBody>
      </p:sp>
      <p:pic>
        <p:nvPicPr>
          <p:cNvPr id="3074" name="Picture 2" descr="https://i12.fotocdn.net/s122/cb5d425b81088981/public_pin_l/279742155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3988" y="114598"/>
            <a:ext cx="3295472" cy="1853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Группа 1"/>
          <p:cNvGrpSpPr/>
          <p:nvPr/>
        </p:nvGrpSpPr>
        <p:grpSpPr>
          <a:xfrm>
            <a:off x="697373" y="1756793"/>
            <a:ext cx="4598210" cy="3511971"/>
            <a:chOff x="911977" y="3067325"/>
            <a:chExt cx="4598210" cy="3511971"/>
          </a:xfrm>
        </p:grpSpPr>
        <p:sp>
          <p:nvSpPr>
            <p:cNvPr id="26" name="Прямоугольник 25"/>
            <p:cNvSpPr/>
            <p:nvPr/>
          </p:nvSpPr>
          <p:spPr>
            <a:xfrm>
              <a:off x="911977" y="3127683"/>
              <a:ext cx="357487" cy="425689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934439" y="4060667"/>
              <a:ext cx="357487" cy="425689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934438" y="5268764"/>
              <a:ext cx="357487" cy="425689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1429965" y="3127683"/>
              <a:ext cx="406586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ru-RU" sz="1400" b="1" dirty="0" smtClean="0"/>
                <a:t>Проведение мероприятий</a:t>
              </a:r>
              <a:r>
                <a:rPr lang="ru-RU" sz="1400" dirty="0" smtClean="0"/>
                <a:t> по подготовке и  обеспечению противоэпидемических требований.  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 flipH="1">
              <a:off x="911978" y="3067325"/>
              <a:ext cx="20120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/>
                <a:t>1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 flipH="1">
              <a:off x="911978" y="4015666"/>
              <a:ext cx="20120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 smtClean="0"/>
                <a:t>2</a:t>
              </a:r>
              <a:endParaRPr lang="ru-RU" sz="2800" b="1" dirty="0"/>
            </a:p>
          </p:txBody>
        </p:sp>
        <p:sp>
          <p:nvSpPr>
            <p:cNvPr id="16" name="TextBox 15"/>
            <p:cNvSpPr txBox="1"/>
            <p:nvPr/>
          </p:nvSpPr>
          <p:spPr>
            <a:xfrm flipH="1">
              <a:off x="911977" y="5216999"/>
              <a:ext cx="20120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/>
                <a:t>3</a:t>
              </a:r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1392517" y="5255857"/>
              <a:ext cx="4065862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ru-RU" sz="1400" b="1" dirty="0" smtClean="0"/>
                <a:t>Разработка регламентов и механизмов контроля за их соблюдением взаимодействия</a:t>
              </a:r>
              <a:r>
                <a:rPr lang="ru-RU" sz="1400" dirty="0" smtClean="0"/>
                <a:t> внутри коллективов ОО,  с обучающимися и их родителями  </a:t>
              </a:r>
              <a:r>
                <a:rPr lang="ru-RU" sz="1200" dirty="0" smtClean="0"/>
                <a:t>(выбор способов коммуникации, производственных планёрок, проведения родительских  собраний, классных часов).</a:t>
              </a:r>
            </a:p>
          </p:txBody>
        </p:sp>
        <p:sp>
          <p:nvSpPr>
            <p:cNvPr id="35" name="Прямоугольник 34"/>
            <p:cNvSpPr/>
            <p:nvPr/>
          </p:nvSpPr>
          <p:spPr>
            <a:xfrm>
              <a:off x="1444325" y="4006590"/>
              <a:ext cx="4065862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ru-RU" sz="1400" b="1" dirty="0" smtClean="0"/>
                <a:t>Выработка правил внутреннего распорядка </a:t>
              </a:r>
              <a:r>
                <a:rPr lang="ru-RU" sz="1400" dirty="0" smtClean="0"/>
                <a:t>работы ОО, в  зависимости от модели организации образовательного процесса  </a:t>
              </a:r>
              <a:r>
                <a:rPr lang="ru-RU" sz="1200" dirty="0" smtClean="0"/>
                <a:t>(логистика прихода и ухода из здания, расписание уроков, перемен, графика питания и т. п.).</a:t>
              </a:r>
            </a:p>
          </p:txBody>
        </p:sp>
      </p:grpSp>
      <p:grpSp>
        <p:nvGrpSpPr>
          <p:cNvPr id="4" name="Группа 3"/>
          <p:cNvGrpSpPr/>
          <p:nvPr/>
        </p:nvGrpSpPr>
        <p:grpSpPr>
          <a:xfrm>
            <a:off x="6619319" y="2340371"/>
            <a:ext cx="5236398" cy="1836440"/>
            <a:chOff x="6488690" y="4011901"/>
            <a:chExt cx="5236398" cy="1836440"/>
          </a:xfrm>
        </p:grpSpPr>
        <p:sp>
          <p:nvSpPr>
            <p:cNvPr id="30" name="Прямоугольник 29"/>
            <p:cNvSpPr/>
            <p:nvPr/>
          </p:nvSpPr>
          <p:spPr>
            <a:xfrm>
              <a:off x="6506621" y="4955789"/>
              <a:ext cx="357487" cy="425689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6907947" y="4955789"/>
              <a:ext cx="4780565" cy="8925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ru-RU" sz="1400" b="1" dirty="0" smtClean="0"/>
                <a:t>Разработка плана мероприятий поддержки деятельности </a:t>
              </a:r>
              <a:r>
                <a:rPr lang="ru-RU" sz="1400" dirty="0" smtClean="0"/>
                <a:t>управленческих команд ОО, педагогических работников. </a:t>
              </a:r>
              <a:r>
                <a:rPr lang="ru-RU" sz="1200" dirty="0" smtClean="0"/>
                <a:t>(семинары, совещания, консультации, психологическое сопровождение, работа горячих линий и т. п. ).</a:t>
              </a:r>
              <a:endParaRPr lang="ru-RU" sz="1200" b="1" dirty="0" smtClean="0"/>
            </a:p>
          </p:txBody>
        </p:sp>
        <p:sp>
          <p:nvSpPr>
            <p:cNvPr id="22" name="TextBox 21"/>
            <p:cNvSpPr txBox="1"/>
            <p:nvPr/>
          </p:nvSpPr>
          <p:spPr>
            <a:xfrm flipH="1">
              <a:off x="6506622" y="4894062"/>
              <a:ext cx="20120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/>
                <a:t>6</a:t>
              </a:r>
            </a:p>
          </p:txBody>
        </p:sp>
        <p:sp>
          <p:nvSpPr>
            <p:cNvPr id="36" name="Прямоугольник 35"/>
            <p:cNvSpPr/>
            <p:nvPr/>
          </p:nvSpPr>
          <p:spPr>
            <a:xfrm>
              <a:off x="6488690" y="4030954"/>
              <a:ext cx="357487" cy="425689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TextBox 37"/>
            <p:cNvSpPr txBox="1"/>
            <p:nvPr/>
          </p:nvSpPr>
          <p:spPr>
            <a:xfrm flipH="1">
              <a:off x="6506622" y="4011901"/>
              <a:ext cx="20120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/>
                <a:t>5</a:t>
              </a:r>
            </a:p>
          </p:txBody>
        </p:sp>
        <p:sp>
          <p:nvSpPr>
            <p:cNvPr id="39" name="Прямоугольник 38"/>
            <p:cNvSpPr/>
            <p:nvPr/>
          </p:nvSpPr>
          <p:spPr>
            <a:xfrm>
              <a:off x="6944523" y="4030954"/>
              <a:ext cx="4780565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ru-RU" sz="1400" b="1" dirty="0" smtClean="0"/>
                <a:t>Разработка регламентирующих документов </a:t>
              </a:r>
              <a:r>
                <a:rPr lang="ru-RU" sz="1200" dirty="0" smtClean="0"/>
                <a:t>( инструктажи, изменения в должностные инструкции  работников , способы оценки труда, учета рабочего времени  и т. п.).</a:t>
              </a:r>
              <a:endParaRPr lang="ru-RU" sz="1200" b="1" dirty="0" smtClean="0"/>
            </a:p>
          </p:txBody>
        </p:sp>
      </p:grpSp>
      <p:grpSp>
        <p:nvGrpSpPr>
          <p:cNvPr id="37" name="Группа 36"/>
          <p:cNvGrpSpPr/>
          <p:nvPr/>
        </p:nvGrpSpPr>
        <p:grpSpPr>
          <a:xfrm>
            <a:off x="6673827" y="4693303"/>
            <a:ext cx="5181891" cy="1231278"/>
            <a:chOff x="6506621" y="4894062"/>
            <a:chExt cx="5181891" cy="1231278"/>
          </a:xfrm>
        </p:grpSpPr>
        <p:sp>
          <p:nvSpPr>
            <p:cNvPr id="40" name="Прямоугольник 39"/>
            <p:cNvSpPr/>
            <p:nvPr/>
          </p:nvSpPr>
          <p:spPr>
            <a:xfrm>
              <a:off x="6506621" y="4955789"/>
              <a:ext cx="357487" cy="425689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Прямоугольник 40"/>
            <p:cNvSpPr/>
            <p:nvPr/>
          </p:nvSpPr>
          <p:spPr>
            <a:xfrm>
              <a:off x="6907947" y="4955789"/>
              <a:ext cx="4780565" cy="11695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ru-RU" sz="1400" b="1" dirty="0" smtClean="0"/>
                <a:t>Назначение ответственных: </a:t>
              </a:r>
            </a:p>
            <a:p>
              <a:pPr marL="285750" indent="-285750" algn="just">
                <a:buFontTx/>
                <a:buChar char="-"/>
              </a:pPr>
              <a:r>
                <a:rPr lang="ru-RU" sz="1400" dirty="0" smtClean="0"/>
                <a:t>за организацию и внутренний </a:t>
              </a:r>
              <a:r>
                <a:rPr lang="ru-RU" sz="1400" b="1" dirty="0" smtClean="0"/>
                <a:t>контроль </a:t>
              </a:r>
              <a:r>
                <a:rPr lang="ru-RU" sz="1400" dirty="0" smtClean="0"/>
                <a:t>соблюдения санитарно-эпидемиологического режима в ОО;</a:t>
              </a:r>
            </a:p>
            <a:p>
              <a:pPr marL="285750" indent="-285750" algn="just">
                <a:buFontTx/>
                <a:buChar char="-"/>
              </a:pPr>
              <a:r>
                <a:rPr lang="ru-RU" sz="1400" dirty="0"/>
                <a:t>за организацию и </a:t>
              </a:r>
              <a:r>
                <a:rPr lang="ru-RU" sz="1400" dirty="0" smtClean="0"/>
                <a:t>внешнего </a:t>
              </a:r>
              <a:r>
                <a:rPr lang="ru-RU" sz="1400" b="1" dirty="0" smtClean="0"/>
                <a:t>контроля за </a:t>
              </a:r>
              <a:r>
                <a:rPr lang="ru-RU" sz="1400" dirty="0" smtClean="0"/>
                <a:t>соблюдения </a:t>
              </a:r>
              <a:r>
                <a:rPr lang="ru-RU" sz="1400" dirty="0"/>
                <a:t>санитарно-эпидемиологического режима </a:t>
              </a:r>
              <a:r>
                <a:rPr lang="ru-RU" sz="1400" dirty="0" smtClean="0"/>
                <a:t>в МО. 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 flipH="1">
              <a:off x="6506622" y="4894062"/>
              <a:ext cx="20120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/>
                <a:t>7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65160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Прямоугольник 25"/>
          <p:cNvSpPr/>
          <p:nvPr/>
        </p:nvSpPr>
        <p:spPr>
          <a:xfrm>
            <a:off x="911977" y="3127683"/>
            <a:ext cx="357487" cy="42568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905209" y="4253712"/>
            <a:ext cx="357487" cy="42568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934438" y="5268764"/>
            <a:ext cx="357487" cy="42568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273392" y="3175047"/>
            <a:ext cx="406586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 smtClean="0"/>
              <a:t>Разработка Чек - листа готовности</a:t>
            </a:r>
            <a:r>
              <a:rPr lang="ru-RU" sz="1400" dirty="0" smtClean="0"/>
              <a:t> к началу учебного года в  </a:t>
            </a:r>
            <a:r>
              <a:rPr lang="ru-RU" sz="1400" dirty="0"/>
              <a:t>условиях распространения новой коронавирусной инфекции (COVID-19</a:t>
            </a:r>
            <a:r>
              <a:rPr lang="ru-RU" sz="1400" dirty="0" smtClean="0"/>
              <a:t>) - </a:t>
            </a:r>
            <a:r>
              <a:rPr lang="ru-RU" sz="1400" b="1" dirty="0" smtClean="0"/>
              <a:t>10.08.2020 </a:t>
            </a:r>
          </a:p>
        </p:txBody>
      </p:sp>
      <p:sp>
        <p:nvSpPr>
          <p:cNvPr id="17" name="TextBox 16"/>
          <p:cNvSpPr txBox="1"/>
          <p:nvPr/>
        </p:nvSpPr>
        <p:spPr>
          <a:xfrm flipH="1">
            <a:off x="911978" y="3067325"/>
            <a:ext cx="201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1</a:t>
            </a:r>
          </a:p>
        </p:txBody>
      </p:sp>
      <p:sp>
        <p:nvSpPr>
          <p:cNvPr id="14" name="TextBox 13"/>
          <p:cNvSpPr txBox="1"/>
          <p:nvPr/>
        </p:nvSpPr>
        <p:spPr>
          <a:xfrm flipH="1">
            <a:off x="882748" y="4208711"/>
            <a:ext cx="201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2</a:t>
            </a:r>
            <a:endParaRPr lang="ru-RU" sz="2800" b="1" dirty="0"/>
          </a:p>
        </p:txBody>
      </p:sp>
      <p:sp>
        <p:nvSpPr>
          <p:cNvPr id="16" name="TextBox 15"/>
          <p:cNvSpPr txBox="1"/>
          <p:nvPr/>
        </p:nvSpPr>
        <p:spPr>
          <a:xfrm flipH="1">
            <a:off x="911977" y="5216999"/>
            <a:ext cx="201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3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1311654" y="5216999"/>
            <a:ext cx="406586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 smtClean="0"/>
              <a:t>Контроль за организацией образовательного процесса </a:t>
            </a:r>
            <a:r>
              <a:rPr lang="ru-RU" sz="1400" dirty="0" smtClean="0"/>
              <a:t>в соответствии  в соответствии с Чек-листом готовности (не реже одного раза в месяц)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1311654" y="4253712"/>
            <a:ext cx="40658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 smtClean="0"/>
              <a:t>Проверка готовности </a:t>
            </a:r>
            <a:r>
              <a:rPr lang="ru-RU" sz="1400" dirty="0" smtClean="0"/>
              <a:t>к началу учебного года ОО в соответствии с Чек-листом готовности -  </a:t>
            </a:r>
            <a:r>
              <a:rPr lang="ru-RU" sz="1400" b="1" dirty="0" smtClean="0"/>
              <a:t>20.08.2020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8923282" y="285287"/>
            <a:ext cx="3279228" cy="60771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/>
          <p:cNvSpPr txBox="1"/>
          <p:nvPr/>
        </p:nvSpPr>
        <p:spPr>
          <a:xfrm>
            <a:off x="9069460" y="267270"/>
            <a:ext cx="217660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/>
              <a:t>Региональный проект  </a:t>
            </a:r>
          </a:p>
          <a:p>
            <a:r>
              <a:rPr lang="ru-RU" sz="1600" b="1" dirty="0"/>
              <a:t>«</a:t>
            </a:r>
            <a:r>
              <a:rPr lang="ru-RU" sz="1600" b="1" dirty="0" smtClean="0"/>
              <a:t>Чистая школа»</a:t>
            </a:r>
            <a:endParaRPr lang="ru-RU" sz="1600" b="1" dirty="0"/>
          </a:p>
          <a:p>
            <a:endParaRPr lang="ru-RU" sz="1600" dirty="0"/>
          </a:p>
        </p:txBody>
      </p:sp>
      <p:grpSp>
        <p:nvGrpSpPr>
          <p:cNvPr id="31" name="Группа 30"/>
          <p:cNvGrpSpPr/>
          <p:nvPr/>
        </p:nvGrpSpPr>
        <p:grpSpPr>
          <a:xfrm>
            <a:off x="1877976" y="524966"/>
            <a:ext cx="385102" cy="544046"/>
            <a:chOff x="1827819" y="486912"/>
            <a:chExt cx="385102" cy="544046"/>
          </a:xfrm>
        </p:grpSpPr>
        <p:sp>
          <p:nvSpPr>
            <p:cNvPr id="32" name="Прямоугольник 31"/>
            <p:cNvSpPr/>
            <p:nvPr/>
          </p:nvSpPr>
          <p:spPr>
            <a:xfrm>
              <a:off x="2127556" y="510245"/>
              <a:ext cx="85365" cy="520713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1827819" y="486912"/>
              <a:ext cx="35060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 smtClean="0"/>
                <a:t>5</a:t>
              </a:r>
              <a:endParaRPr lang="ru-RU" sz="2800" b="1" dirty="0"/>
            </a:p>
          </p:txBody>
        </p:sp>
      </p:grpSp>
      <p:sp>
        <p:nvSpPr>
          <p:cNvPr id="34" name="Прямоугольник 33"/>
          <p:cNvSpPr/>
          <p:nvPr/>
        </p:nvSpPr>
        <p:spPr>
          <a:xfrm>
            <a:off x="2263078" y="623989"/>
            <a:ext cx="46448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Чек-лист готовности к началу учебного года</a:t>
            </a:r>
            <a:endParaRPr lang="ru-RU" b="1" dirty="0"/>
          </a:p>
        </p:txBody>
      </p:sp>
      <p:pic>
        <p:nvPicPr>
          <p:cNvPr id="2052" name="Picture 4" descr="https://event.ru/wp-content/uploads/2016/04/Konfe%60ffektivnos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9167" y="3189161"/>
            <a:ext cx="3137353" cy="2551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4958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433575" y="4030349"/>
            <a:ext cx="10044300" cy="118511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433575" y="4041148"/>
            <a:ext cx="903922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0070C0"/>
                </a:solidFill>
              </a:rPr>
              <a:t>Сценарий</a:t>
            </a:r>
            <a:r>
              <a:rPr lang="ru-RU" sz="3600" b="1" dirty="0"/>
              <a:t> </a:t>
            </a:r>
            <a:r>
              <a:rPr lang="ru-RU" sz="3600" b="1" dirty="0" smtClean="0"/>
              <a:t>– </a:t>
            </a:r>
            <a:r>
              <a:rPr lang="ru-RU" sz="3600" b="1" dirty="0"/>
              <a:t>пессимистический </a:t>
            </a:r>
          </a:p>
          <a:p>
            <a:r>
              <a:rPr lang="ru-RU" sz="3600" b="1" dirty="0"/>
              <a:t>(преимущественно дистанционная форма) 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1173396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512224" y="3783723"/>
            <a:ext cx="357487" cy="42568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359720" y="4652269"/>
            <a:ext cx="225710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/>
              <a:t>Организационные вопросы взаимодействия осуществляются через единый региональный </a:t>
            </a:r>
            <a:r>
              <a:rPr lang="ru-RU" sz="1400" b="1" dirty="0" smtClean="0"/>
              <a:t>электронный журнал</a:t>
            </a:r>
            <a:r>
              <a:rPr lang="en-US" sz="1400" b="1" dirty="0" smtClean="0"/>
              <a:t>/</a:t>
            </a:r>
            <a:r>
              <a:rPr lang="ru-RU" sz="1400" b="1" dirty="0" smtClean="0"/>
              <a:t> дневник</a:t>
            </a:r>
            <a:r>
              <a:rPr lang="ru-RU" sz="1400" b="1" dirty="0"/>
              <a:t>,  </a:t>
            </a:r>
            <a:r>
              <a:rPr lang="ru-RU" sz="1400" b="1" dirty="0" smtClean="0"/>
              <a:t>сайт школы,</a:t>
            </a:r>
            <a:endParaRPr lang="ru-RU" sz="1400" b="1" dirty="0"/>
          </a:p>
          <a:p>
            <a:pPr algn="just"/>
            <a:r>
              <a:rPr lang="ru-RU" sz="1400" b="1" dirty="0" smtClean="0"/>
              <a:t>социальные сети, мессенджеры</a:t>
            </a:r>
            <a:endParaRPr lang="ru-RU" sz="1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5719482" y="4492228"/>
            <a:ext cx="319329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 smtClean="0"/>
              <a:t>Проведение онлайн уроков с соблюдением санитарных норм и правил:</a:t>
            </a:r>
          </a:p>
          <a:p>
            <a:pPr algn="just">
              <a:buFontTx/>
              <a:buChar char="-"/>
            </a:pPr>
            <a:r>
              <a:rPr lang="ru-RU" sz="1400" dirty="0" smtClean="0"/>
              <a:t> 2-4 классы не менее 1 урока в день;</a:t>
            </a:r>
          </a:p>
          <a:p>
            <a:pPr algn="just">
              <a:buFontTx/>
              <a:buChar char="-"/>
            </a:pPr>
            <a:r>
              <a:rPr lang="ru-RU" sz="1400" dirty="0" smtClean="0"/>
              <a:t> 5-8  классы не менее 2 уроков в день;</a:t>
            </a:r>
          </a:p>
          <a:p>
            <a:pPr algn="just">
              <a:buFontTx/>
              <a:buChar char="-"/>
            </a:pPr>
            <a:r>
              <a:rPr lang="ru-RU" sz="1400" dirty="0"/>
              <a:t> </a:t>
            </a:r>
            <a:r>
              <a:rPr lang="ru-RU" sz="1400" dirty="0" smtClean="0"/>
              <a:t>9, 10 классы не менее 3 уроков в день.</a:t>
            </a:r>
          </a:p>
          <a:p>
            <a:pPr algn="just"/>
            <a:endParaRPr lang="ru-RU" sz="1600" b="1" dirty="0"/>
          </a:p>
        </p:txBody>
      </p:sp>
      <p:pic>
        <p:nvPicPr>
          <p:cNvPr id="16" name="Изображение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6158" y="2299453"/>
            <a:ext cx="2317463" cy="1639004"/>
          </a:xfrm>
          <a:prstGeom prst="rect">
            <a:avLst/>
          </a:prstGeom>
        </p:spPr>
      </p:pic>
      <p:pic>
        <p:nvPicPr>
          <p:cNvPr id="17" name="Изображение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9999" y="2367821"/>
            <a:ext cx="2765573" cy="185844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 flipH="1">
            <a:off x="481143" y="3703041"/>
            <a:ext cx="2386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1</a:t>
            </a:r>
          </a:p>
        </p:txBody>
      </p:sp>
      <p:grpSp>
        <p:nvGrpSpPr>
          <p:cNvPr id="3" name="Группа 2"/>
          <p:cNvGrpSpPr/>
          <p:nvPr/>
        </p:nvGrpSpPr>
        <p:grpSpPr>
          <a:xfrm>
            <a:off x="2967732" y="3712038"/>
            <a:ext cx="388095" cy="523220"/>
            <a:chOff x="4292620" y="3645910"/>
            <a:chExt cx="388095" cy="523220"/>
          </a:xfrm>
        </p:grpSpPr>
        <p:sp>
          <p:nvSpPr>
            <p:cNvPr id="29" name="Прямоугольник 28"/>
            <p:cNvSpPr/>
            <p:nvPr/>
          </p:nvSpPr>
          <p:spPr>
            <a:xfrm>
              <a:off x="4323228" y="3730313"/>
              <a:ext cx="357487" cy="425689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292620" y="3645910"/>
              <a:ext cx="16450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/>
                <a:t>2</a:t>
              </a:r>
            </a:p>
          </p:txBody>
        </p:sp>
      </p:grpSp>
      <p:grpSp>
        <p:nvGrpSpPr>
          <p:cNvPr id="4" name="Группа 3"/>
          <p:cNvGrpSpPr/>
          <p:nvPr/>
        </p:nvGrpSpPr>
        <p:grpSpPr>
          <a:xfrm>
            <a:off x="5733919" y="3738932"/>
            <a:ext cx="357487" cy="523220"/>
            <a:chOff x="8271873" y="3645910"/>
            <a:chExt cx="357487" cy="523220"/>
          </a:xfrm>
        </p:grpSpPr>
        <p:sp>
          <p:nvSpPr>
            <p:cNvPr id="30" name="Прямоугольник 29"/>
            <p:cNvSpPr/>
            <p:nvPr/>
          </p:nvSpPr>
          <p:spPr>
            <a:xfrm>
              <a:off x="8271873" y="3703041"/>
              <a:ext cx="357487" cy="425689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8299939" y="3645910"/>
              <a:ext cx="16450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/>
                <a:t>3</a:t>
              </a:r>
            </a:p>
          </p:txBody>
        </p:sp>
      </p:grpSp>
      <p:sp>
        <p:nvSpPr>
          <p:cNvPr id="22" name="Прямоугольник 21"/>
          <p:cNvSpPr/>
          <p:nvPr/>
        </p:nvSpPr>
        <p:spPr>
          <a:xfrm>
            <a:off x="8912772" y="237284"/>
            <a:ext cx="3279228" cy="60771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/>
          <p:cNvSpPr txBox="1"/>
          <p:nvPr/>
        </p:nvSpPr>
        <p:spPr>
          <a:xfrm>
            <a:off x="9020628" y="237284"/>
            <a:ext cx="634274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/>
              <a:t>Региональный проект  </a:t>
            </a:r>
          </a:p>
          <a:p>
            <a:r>
              <a:rPr lang="ru-RU" sz="1600" b="1" dirty="0"/>
              <a:t>«</a:t>
            </a:r>
            <a:r>
              <a:rPr lang="ru-RU" sz="1600" b="1" dirty="0" smtClean="0"/>
              <a:t>Чистая школа»</a:t>
            </a:r>
            <a:endParaRPr lang="ru-RU" sz="1600" b="1" dirty="0"/>
          </a:p>
          <a:p>
            <a:endParaRPr lang="ru-RU" sz="1600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2243535" y="612323"/>
            <a:ext cx="48743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Организация образовательного процесса в ОО</a:t>
            </a:r>
          </a:p>
          <a:p>
            <a:r>
              <a:rPr lang="ru-RU" b="1" dirty="0" smtClean="0"/>
              <a:t>(</a:t>
            </a:r>
            <a:r>
              <a:rPr lang="ru-RU" b="1" dirty="0"/>
              <a:t>преимущественно дистанционная форма) </a:t>
            </a:r>
            <a:endParaRPr lang="ru-RU" dirty="0"/>
          </a:p>
        </p:txBody>
      </p:sp>
      <p:pic>
        <p:nvPicPr>
          <p:cNvPr id="34" name="Изображение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25" t="13529" r="46564" b="23137"/>
          <a:stretch/>
        </p:blipFill>
        <p:spPr>
          <a:xfrm>
            <a:off x="1182848" y="2641972"/>
            <a:ext cx="1060687" cy="1421584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2829827" y="4549567"/>
            <a:ext cx="280095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 smtClean="0"/>
              <a:t>Использование цифровых образовательных ресурсов:</a:t>
            </a:r>
          </a:p>
          <a:p>
            <a:pPr algn="just">
              <a:buFontTx/>
              <a:buChar char="-"/>
              <a:tabLst>
                <a:tab pos="87313" algn="l"/>
              </a:tabLst>
            </a:pPr>
            <a:r>
              <a:rPr lang="ru-RU" sz="1400" dirty="0" smtClean="0"/>
              <a:t>интегрированных с единым региональным </a:t>
            </a:r>
            <a:r>
              <a:rPr lang="ru-RU" sz="1400" b="1" dirty="0" smtClean="0"/>
              <a:t>электронным журналом</a:t>
            </a:r>
            <a:r>
              <a:rPr lang="en-US" sz="1400" b="1" dirty="0" smtClean="0"/>
              <a:t>/</a:t>
            </a:r>
            <a:r>
              <a:rPr lang="ru-RU" sz="1400" b="1" dirty="0" smtClean="0"/>
              <a:t> дневником </a:t>
            </a:r>
            <a:r>
              <a:rPr lang="ru-RU" sz="1400" dirty="0" smtClean="0"/>
              <a:t>(</a:t>
            </a:r>
            <a:r>
              <a:rPr lang="ru-RU" sz="1400" dirty="0" err="1" smtClean="0"/>
              <a:t>Образовариум</a:t>
            </a:r>
            <a:r>
              <a:rPr lang="ru-RU" sz="1400" dirty="0" smtClean="0"/>
              <a:t>, </a:t>
            </a:r>
            <a:r>
              <a:rPr lang="ru-RU" sz="1400" dirty="0" err="1" smtClean="0"/>
              <a:t>Физикон</a:t>
            </a:r>
            <a:r>
              <a:rPr lang="ru-RU" sz="1400" dirty="0" smtClean="0"/>
              <a:t>);</a:t>
            </a:r>
          </a:p>
          <a:p>
            <a:pPr algn="just">
              <a:buFontTx/>
              <a:buChar char="-"/>
              <a:tabLst>
                <a:tab pos="87313" algn="l"/>
              </a:tabLst>
            </a:pPr>
            <a:r>
              <a:rPr lang="ru-RU" sz="1400" dirty="0"/>
              <a:t> ШЦП ПМО;</a:t>
            </a:r>
          </a:p>
          <a:p>
            <a:pPr algn="just">
              <a:buFontTx/>
              <a:buChar char="-"/>
              <a:tabLst>
                <a:tab pos="87313" algn="l"/>
              </a:tabLst>
            </a:pPr>
            <a:r>
              <a:rPr lang="ru-RU" sz="1400" dirty="0" smtClean="0"/>
              <a:t> другие</a:t>
            </a:r>
            <a:endParaRPr lang="ru-RU" sz="1400" b="1" dirty="0" smtClean="0"/>
          </a:p>
          <a:p>
            <a:endParaRPr lang="ru-RU" sz="1400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9140484" y="3829782"/>
            <a:ext cx="357487" cy="42568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TextBox 26"/>
          <p:cNvSpPr txBox="1"/>
          <p:nvPr/>
        </p:nvSpPr>
        <p:spPr>
          <a:xfrm flipH="1">
            <a:off x="9164999" y="3801946"/>
            <a:ext cx="2386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4</a:t>
            </a:r>
            <a:endParaRPr lang="ru-RU" sz="28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9193272" y="4492228"/>
            <a:ext cx="24577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 smtClean="0"/>
              <a:t>Чередование </a:t>
            </a:r>
            <a:r>
              <a:rPr lang="ru-RU" sz="1400" dirty="0" smtClean="0"/>
              <a:t>онлайн уроков и самостоятельной работы школьников.</a:t>
            </a:r>
          </a:p>
          <a:p>
            <a:pPr algn="just"/>
            <a:r>
              <a:rPr lang="ru-RU" sz="1400" b="1" dirty="0"/>
              <a:t>Обязательное </a:t>
            </a:r>
            <a:r>
              <a:rPr lang="ru-RU" sz="1400" b="1" dirty="0" smtClean="0"/>
              <a:t>введение динамических пауз </a:t>
            </a:r>
            <a:r>
              <a:rPr lang="ru-RU" sz="1400" dirty="0" smtClean="0"/>
              <a:t>между онлайн уроками.</a:t>
            </a:r>
            <a:endParaRPr lang="ru-RU" sz="1400" dirty="0"/>
          </a:p>
        </p:txBody>
      </p:sp>
      <p:grpSp>
        <p:nvGrpSpPr>
          <p:cNvPr id="35" name="Группа 34"/>
          <p:cNvGrpSpPr/>
          <p:nvPr/>
        </p:nvGrpSpPr>
        <p:grpSpPr>
          <a:xfrm>
            <a:off x="1877976" y="524966"/>
            <a:ext cx="385102" cy="544046"/>
            <a:chOff x="1827819" y="486912"/>
            <a:chExt cx="385102" cy="544046"/>
          </a:xfrm>
        </p:grpSpPr>
        <p:sp>
          <p:nvSpPr>
            <p:cNvPr id="37" name="Прямоугольник 36"/>
            <p:cNvSpPr/>
            <p:nvPr/>
          </p:nvSpPr>
          <p:spPr>
            <a:xfrm>
              <a:off x="2127556" y="510245"/>
              <a:ext cx="85365" cy="520713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827819" y="486912"/>
              <a:ext cx="35060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 smtClean="0"/>
                <a:t>1</a:t>
              </a:r>
              <a:endParaRPr lang="ru-RU" sz="2800" b="1" dirty="0"/>
            </a:p>
          </p:txBody>
        </p:sp>
      </p:grpSp>
      <p:pic>
        <p:nvPicPr>
          <p:cNvPr id="39" name="Изображение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68774" y="2645304"/>
            <a:ext cx="1885893" cy="1272410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6643250" y="1141069"/>
            <a:ext cx="51000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1400" b="1" i="1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1400" b="1" i="1" dirty="0" smtClean="0"/>
              <a:t>1, 9, 11 классы</a:t>
            </a:r>
            <a:r>
              <a:rPr lang="ru-RU" sz="1400" b="1" i="1" dirty="0"/>
              <a:t> </a:t>
            </a:r>
            <a:r>
              <a:rPr lang="ru-RU" sz="1400" b="1" i="1" dirty="0" smtClean="0"/>
              <a:t>-</a:t>
            </a:r>
            <a:r>
              <a:rPr lang="ru-RU" sz="1400" b="1" dirty="0" smtClean="0"/>
              <a:t> очная </a:t>
            </a:r>
            <a:r>
              <a:rPr lang="ru-RU" sz="1400" dirty="0" smtClean="0"/>
              <a:t>форма обучения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1400" dirty="0" smtClean="0"/>
              <a:t> </a:t>
            </a:r>
            <a:r>
              <a:rPr lang="ru-RU" sz="1400" b="1" i="1" dirty="0" smtClean="0"/>
              <a:t>2 – 8, 10 классы </a:t>
            </a:r>
            <a:r>
              <a:rPr lang="ru-RU" sz="1400" b="1" dirty="0" smtClean="0"/>
              <a:t>– дистанционная </a:t>
            </a:r>
            <a:r>
              <a:rPr lang="ru-RU" sz="1400" dirty="0" smtClean="0"/>
              <a:t>форма обучения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1400" b="1" dirty="0" smtClean="0"/>
              <a:t>Коррекционные школы (классы)  </a:t>
            </a:r>
            <a:r>
              <a:rPr lang="ru-RU" sz="1400" dirty="0" smtClean="0"/>
              <a:t>- </a:t>
            </a:r>
            <a:r>
              <a:rPr lang="ru-RU" sz="1400" b="1" dirty="0" smtClean="0"/>
              <a:t>очная</a:t>
            </a:r>
            <a:r>
              <a:rPr lang="ru-RU" sz="1400" dirty="0" smtClean="0"/>
              <a:t> форма обучения .</a:t>
            </a:r>
          </a:p>
        </p:txBody>
      </p:sp>
    </p:spTree>
    <p:extLst>
      <p:ext uri="{BB962C8B-B14F-4D97-AF65-F5344CB8AC3E}">
        <p14:creationId xmlns:p14="http://schemas.microsoft.com/office/powerpoint/2010/main" val="2208893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47912" y="973425"/>
            <a:ext cx="8252032" cy="1085770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1600" b="1" dirty="0" smtClean="0">
                <a:latin typeface="+mj-lt"/>
              </a:rPr>
              <a:t>Региональный проект «Чистая школа»</a:t>
            </a:r>
            <a:r>
              <a:rPr lang="ru-RU" sz="1600" dirty="0" smtClean="0">
                <a:latin typeface="+mj-lt"/>
              </a:rPr>
              <a:t> предполагает организацию образовательного процесса в период </a:t>
            </a:r>
            <a:r>
              <a:rPr lang="ru-RU" sz="1600" b="1" dirty="0" smtClean="0">
                <a:latin typeface="+mj-lt"/>
              </a:rPr>
              <a:t>с 1.09.2020 г. по 1.01.2021 г.</a:t>
            </a:r>
            <a:r>
              <a:rPr lang="ru-RU" sz="1600" b="1" i="1" dirty="0" smtClean="0">
                <a:latin typeface="+mj-lt"/>
              </a:rPr>
              <a:t> </a:t>
            </a:r>
            <a:r>
              <a:rPr lang="ru-RU" sz="1600" b="1" dirty="0" smtClean="0">
                <a:latin typeface="+mj-lt"/>
              </a:rPr>
              <a:t>в условиях распространения новой </a:t>
            </a:r>
            <a:r>
              <a:rPr lang="ru-RU" sz="1600" b="1" dirty="0" err="1" smtClean="0">
                <a:latin typeface="+mj-lt"/>
              </a:rPr>
              <a:t>коронавирусной</a:t>
            </a:r>
            <a:r>
              <a:rPr lang="ru-RU" sz="1600" b="1" dirty="0" smtClean="0">
                <a:latin typeface="+mj-lt"/>
              </a:rPr>
              <a:t> инфекции (COVID-19)</a:t>
            </a:r>
            <a:r>
              <a:rPr lang="ru-RU" sz="1600" dirty="0" smtClean="0">
                <a:latin typeface="+mj-lt"/>
              </a:rPr>
              <a:t> 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sz="1500" dirty="0"/>
          </a:p>
        </p:txBody>
      </p:sp>
      <p:pic>
        <p:nvPicPr>
          <p:cNvPr id="7" name="Изображение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91" t="31535" r="42039" b="37778"/>
          <a:stretch/>
        </p:blipFill>
        <p:spPr>
          <a:xfrm>
            <a:off x="390207" y="1480457"/>
            <a:ext cx="3207658" cy="210457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63337" y="5250007"/>
            <a:ext cx="177196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dirty="0"/>
              <a:t>Организация </a:t>
            </a:r>
          </a:p>
          <a:p>
            <a:r>
              <a:rPr lang="ru-RU" sz="1500" dirty="0"/>
              <a:t>образовательного </a:t>
            </a:r>
          </a:p>
          <a:p>
            <a:r>
              <a:rPr lang="ru-RU" sz="1500" dirty="0"/>
              <a:t>процесса в ОО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676220" y="5217042"/>
            <a:ext cx="160992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dirty="0"/>
              <a:t>Организация проживания обучающихся в интернате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6745790" y="5213537"/>
            <a:ext cx="155048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dirty="0"/>
              <a:t>Организации </a:t>
            </a:r>
          </a:p>
          <a:p>
            <a:r>
              <a:rPr lang="ru-RU" sz="1500" dirty="0" smtClean="0"/>
              <a:t>питания</a:t>
            </a:r>
            <a:endParaRPr lang="ru-RU" sz="1500" dirty="0"/>
          </a:p>
        </p:txBody>
      </p:sp>
      <p:sp>
        <p:nvSpPr>
          <p:cNvPr id="16" name="TextBox 15"/>
          <p:cNvSpPr txBox="1"/>
          <p:nvPr/>
        </p:nvSpPr>
        <p:spPr>
          <a:xfrm>
            <a:off x="393097" y="4710514"/>
            <a:ext cx="3359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699680" y="4710513"/>
            <a:ext cx="274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2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905540" y="4686690"/>
            <a:ext cx="3359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3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759424" y="4664687"/>
            <a:ext cx="3359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4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90207" y="4224134"/>
            <a:ext cx="24450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Направления проекта:</a:t>
            </a: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10406888" y="5250007"/>
            <a:ext cx="1493056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dirty="0"/>
              <a:t>М</a:t>
            </a:r>
            <a:r>
              <a:rPr lang="ru-RU" sz="1500" dirty="0" smtClean="0"/>
              <a:t>ониторинг</a:t>
            </a:r>
          </a:p>
          <a:p>
            <a:r>
              <a:rPr lang="ru-RU" sz="1500" dirty="0" smtClean="0"/>
              <a:t>(чек – лист)</a:t>
            </a:r>
            <a:endParaRPr lang="ru-RU" sz="1500" dirty="0"/>
          </a:p>
          <a:p>
            <a:endParaRPr lang="ru-RU" sz="1500" dirty="0"/>
          </a:p>
        </p:txBody>
      </p:sp>
      <p:sp>
        <p:nvSpPr>
          <p:cNvPr id="21" name="TextBox 20"/>
          <p:cNvSpPr txBox="1"/>
          <p:nvPr/>
        </p:nvSpPr>
        <p:spPr>
          <a:xfrm>
            <a:off x="8713553" y="4664687"/>
            <a:ext cx="3359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5</a:t>
            </a:r>
          </a:p>
        </p:txBody>
      </p:sp>
      <p:grpSp>
        <p:nvGrpSpPr>
          <p:cNvPr id="8" name="Группа 7"/>
          <p:cNvGrpSpPr/>
          <p:nvPr/>
        </p:nvGrpSpPr>
        <p:grpSpPr>
          <a:xfrm>
            <a:off x="8912772" y="237284"/>
            <a:ext cx="6450599" cy="861774"/>
            <a:chOff x="8912772" y="237284"/>
            <a:chExt cx="6450599" cy="861774"/>
          </a:xfrm>
        </p:grpSpPr>
        <p:sp>
          <p:nvSpPr>
            <p:cNvPr id="23" name="Прямоугольник 22"/>
            <p:cNvSpPr/>
            <p:nvPr/>
          </p:nvSpPr>
          <p:spPr>
            <a:xfrm>
              <a:off x="8912772" y="237284"/>
              <a:ext cx="3279228" cy="607716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9020628" y="237284"/>
              <a:ext cx="6342743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/>
                <a:t>Региональный проект  </a:t>
              </a:r>
            </a:p>
            <a:p>
              <a:r>
                <a:rPr lang="ru-RU" sz="1600" b="1" dirty="0" smtClean="0"/>
                <a:t>«Чистая школа»</a:t>
              </a:r>
              <a:endParaRPr lang="ru-RU" sz="1600" b="1" dirty="0"/>
            </a:p>
            <a:p>
              <a:endParaRPr lang="ru-RU" sz="1600" dirty="0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2373950" y="5236804"/>
            <a:ext cx="247582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dirty="0"/>
              <a:t>Организация противоэпидемического режима в ОО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0406888" y="4690317"/>
            <a:ext cx="3359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6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8682848" y="5201354"/>
            <a:ext cx="155048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dirty="0"/>
              <a:t>Управление</a:t>
            </a:r>
          </a:p>
          <a:p>
            <a:endParaRPr lang="ru-RU" sz="1500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3647911" y="3334439"/>
            <a:ext cx="825203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/>
              <a:t>Под смешанным (гибридным) обучением </a:t>
            </a:r>
            <a:r>
              <a:rPr lang="ru-RU" sz="1400" dirty="0"/>
              <a:t>понимается - образовательная модель, совмещающая </a:t>
            </a:r>
            <a:r>
              <a:rPr lang="ru-RU" sz="1400" b="1" dirty="0"/>
              <a:t>цифровую и традиционную формы обучения</a:t>
            </a:r>
            <a:r>
              <a:rPr lang="ru-RU" sz="1400" dirty="0"/>
              <a:t> и предполагает элементы самостоятельного контроля обучающимся </a:t>
            </a:r>
            <a:r>
              <a:rPr lang="ru-RU" sz="1400" b="1" dirty="0"/>
              <a:t>образовательного маршрута, времени, места и темпа обучения.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647911" y="1837901"/>
            <a:ext cx="825203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/>
              <a:t>Постановление Главного государственного санитарного врача Российской Федерации от 30.06.2020 № 16 "Об утверждении санитарно-эпидемиологических правил СП 3.1/2.4 </a:t>
            </a:r>
            <a:r>
              <a:rPr lang="ru-RU" sz="1400" dirty="0" smtClean="0"/>
              <a:t>3598-20 </a:t>
            </a:r>
            <a:r>
              <a:rPr lang="ru-RU" sz="1400" b="1" dirty="0" smtClean="0"/>
              <a:t>"Санитарно-эпидемиологические </a:t>
            </a:r>
            <a:r>
              <a:rPr lang="ru-RU" sz="1400" b="1" dirty="0"/>
              <a:t>требования к устройству, содержанию и организации работы образовательных организаций и других объектов социальной инфраструктуры для детей и молодежи в условиях распространения новой </a:t>
            </a:r>
            <a:r>
              <a:rPr lang="ru-RU" sz="1400" b="1" dirty="0" err="1"/>
              <a:t>коронавирусной</a:t>
            </a:r>
            <a:r>
              <a:rPr lang="ru-RU" sz="1400" b="1" dirty="0"/>
              <a:t> инфекции (COVID-19)"</a:t>
            </a:r>
          </a:p>
          <a:p>
            <a:pPr algn="just"/>
            <a:r>
              <a:rPr lang="ru-RU" sz="1400" dirty="0"/>
              <a:t>(Зарегистрирован 03.07.2020 № 58824</a:t>
            </a:r>
            <a:r>
              <a:rPr lang="ru-RU" sz="1400" dirty="0" smtClean="0"/>
              <a:t>)</a:t>
            </a:r>
            <a:r>
              <a:rPr lang="ru-RU" sz="1400" b="1" dirty="0"/>
              <a:t> </a:t>
            </a:r>
            <a:r>
              <a:rPr lang="ru-RU" sz="1400" b="1" dirty="0" smtClean="0"/>
              <a:t>                                                                    Действуют </a:t>
            </a:r>
            <a:r>
              <a:rPr lang="ru-RU" sz="1400" b="1" dirty="0"/>
              <a:t>до 1 января 2021 г</a:t>
            </a:r>
            <a:r>
              <a:rPr lang="ru-RU" sz="1400" b="1" dirty="0" smtClean="0"/>
              <a:t>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96280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512224" y="3783723"/>
            <a:ext cx="357487" cy="42568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Изображение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6158" y="2299453"/>
            <a:ext cx="2317463" cy="1639004"/>
          </a:xfrm>
          <a:prstGeom prst="rect">
            <a:avLst/>
          </a:prstGeom>
        </p:spPr>
      </p:pic>
      <p:pic>
        <p:nvPicPr>
          <p:cNvPr id="17" name="Изображение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9999" y="2367821"/>
            <a:ext cx="2765573" cy="185844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 flipH="1">
            <a:off x="481143" y="3703041"/>
            <a:ext cx="2386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5</a:t>
            </a:r>
            <a:endParaRPr lang="ru-RU" sz="2800" b="1" dirty="0"/>
          </a:p>
        </p:txBody>
      </p:sp>
      <p:grpSp>
        <p:nvGrpSpPr>
          <p:cNvPr id="3" name="Группа 2"/>
          <p:cNvGrpSpPr/>
          <p:nvPr/>
        </p:nvGrpSpPr>
        <p:grpSpPr>
          <a:xfrm>
            <a:off x="2967732" y="3712038"/>
            <a:ext cx="388095" cy="523220"/>
            <a:chOff x="4292620" y="3645910"/>
            <a:chExt cx="388095" cy="523220"/>
          </a:xfrm>
        </p:grpSpPr>
        <p:sp>
          <p:nvSpPr>
            <p:cNvPr id="29" name="Прямоугольник 28"/>
            <p:cNvSpPr/>
            <p:nvPr/>
          </p:nvSpPr>
          <p:spPr>
            <a:xfrm>
              <a:off x="4323228" y="3730313"/>
              <a:ext cx="357487" cy="425689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292620" y="3645910"/>
              <a:ext cx="16450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 smtClean="0"/>
                <a:t>6</a:t>
              </a:r>
              <a:endParaRPr lang="ru-RU" sz="2800" b="1" dirty="0"/>
            </a:p>
          </p:txBody>
        </p:sp>
      </p:grpSp>
      <p:grpSp>
        <p:nvGrpSpPr>
          <p:cNvPr id="4" name="Группа 3"/>
          <p:cNvGrpSpPr/>
          <p:nvPr/>
        </p:nvGrpSpPr>
        <p:grpSpPr>
          <a:xfrm>
            <a:off x="5733919" y="3738932"/>
            <a:ext cx="357487" cy="523220"/>
            <a:chOff x="8271873" y="3645910"/>
            <a:chExt cx="357487" cy="523220"/>
          </a:xfrm>
        </p:grpSpPr>
        <p:sp>
          <p:nvSpPr>
            <p:cNvPr id="30" name="Прямоугольник 29"/>
            <p:cNvSpPr/>
            <p:nvPr/>
          </p:nvSpPr>
          <p:spPr>
            <a:xfrm>
              <a:off x="8271873" y="3703041"/>
              <a:ext cx="357487" cy="425689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8299939" y="3645910"/>
              <a:ext cx="16450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/>
                <a:t>7</a:t>
              </a:r>
            </a:p>
          </p:txBody>
        </p:sp>
      </p:grpSp>
      <p:sp>
        <p:nvSpPr>
          <p:cNvPr id="22" name="Прямоугольник 21"/>
          <p:cNvSpPr/>
          <p:nvPr/>
        </p:nvSpPr>
        <p:spPr>
          <a:xfrm>
            <a:off x="8912772" y="237284"/>
            <a:ext cx="3279228" cy="60771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/>
          <p:cNvSpPr txBox="1"/>
          <p:nvPr/>
        </p:nvSpPr>
        <p:spPr>
          <a:xfrm>
            <a:off x="9020628" y="237284"/>
            <a:ext cx="634274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/>
              <a:t>Региональный проект  </a:t>
            </a:r>
          </a:p>
          <a:p>
            <a:r>
              <a:rPr lang="ru-RU" sz="1600" b="1" dirty="0"/>
              <a:t>«</a:t>
            </a:r>
            <a:r>
              <a:rPr lang="ru-RU" sz="1600" b="1" dirty="0" smtClean="0"/>
              <a:t>Чистая школа»</a:t>
            </a:r>
            <a:endParaRPr lang="ru-RU" sz="1600" b="1" dirty="0"/>
          </a:p>
          <a:p>
            <a:endParaRPr lang="ru-RU" sz="1600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2243535" y="612323"/>
            <a:ext cx="48743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Организация образовательного процесса в ОО</a:t>
            </a:r>
          </a:p>
          <a:p>
            <a:r>
              <a:rPr lang="ru-RU" b="1" dirty="0"/>
              <a:t>(преимущественно дистанционная форма) </a:t>
            </a:r>
            <a:endParaRPr lang="ru-RU" dirty="0"/>
          </a:p>
        </p:txBody>
      </p:sp>
      <p:pic>
        <p:nvPicPr>
          <p:cNvPr id="34" name="Изображение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25" t="13529" r="46564" b="23137"/>
          <a:stretch/>
        </p:blipFill>
        <p:spPr>
          <a:xfrm>
            <a:off x="1182848" y="2641972"/>
            <a:ext cx="1060687" cy="1421584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197388" y="4584896"/>
            <a:ext cx="2770344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 smtClean="0"/>
              <a:t>Использование цифровых образовательных ресурсов:</a:t>
            </a:r>
          </a:p>
          <a:p>
            <a:pPr algn="just">
              <a:buFontTx/>
              <a:buChar char="-"/>
            </a:pPr>
            <a:r>
              <a:rPr lang="ru-RU" sz="1400" b="1" dirty="0" smtClean="0"/>
              <a:t> </a:t>
            </a:r>
            <a:r>
              <a:rPr lang="ru-RU" sz="1400" dirty="0" smtClean="0"/>
              <a:t>для мониторинга вовлеченности ребенка в учебную деятельность;</a:t>
            </a:r>
          </a:p>
          <a:p>
            <a:pPr algn="just">
              <a:buFontTx/>
              <a:buChar char="-"/>
            </a:pPr>
            <a:r>
              <a:rPr lang="ru-RU" sz="1400" dirty="0"/>
              <a:t> </a:t>
            </a:r>
            <a:r>
              <a:rPr lang="ru-RU" sz="1400" dirty="0" smtClean="0"/>
              <a:t>для контроля качества образовательной деятельности;</a:t>
            </a:r>
          </a:p>
          <a:p>
            <a:pPr algn="just">
              <a:buFontTx/>
              <a:buChar char="-"/>
            </a:pPr>
            <a:r>
              <a:rPr lang="ru-RU" sz="1400" dirty="0"/>
              <a:t> </a:t>
            </a:r>
            <a:r>
              <a:rPr lang="ru-RU" sz="1400" dirty="0" smtClean="0"/>
              <a:t>формирования индивидуальных образовательных траекторий</a:t>
            </a:r>
          </a:p>
          <a:p>
            <a:endParaRPr lang="ru-RU" sz="1400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9140484" y="3829782"/>
            <a:ext cx="357487" cy="42568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TextBox 26"/>
          <p:cNvSpPr txBox="1"/>
          <p:nvPr/>
        </p:nvSpPr>
        <p:spPr>
          <a:xfrm flipH="1">
            <a:off x="9164999" y="3801946"/>
            <a:ext cx="2386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8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200194" y="4584896"/>
            <a:ext cx="228153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 smtClean="0"/>
              <a:t>Использование ресурсов  «</a:t>
            </a:r>
            <a:r>
              <a:rPr lang="ru-RU" sz="1400" dirty="0" smtClean="0"/>
              <a:t>Моя школа онлайн» и трансляции </a:t>
            </a:r>
            <a:r>
              <a:rPr lang="ru-RU" sz="1400" dirty="0"/>
              <a:t>образовательных </a:t>
            </a:r>
            <a:r>
              <a:rPr lang="ru-RU" sz="1400" dirty="0" smtClean="0"/>
              <a:t>программ федерального </a:t>
            </a:r>
            <a:r>
              <a:rPr lang="ru-RU" sz="1400" dirty="0"/>
              <a:t>телевидения </a:t>
            </a:r>
            <a:r>
              <a:rPr lang="ru-RU" sz="1400" dirty="0" smtClean="0"/>
              <a:t>в образовательном процессе</a:t>
            </a:r>
            <a:endParaRPr lang="ru-RU" sz="1400" dirty="0"/>
          </a:p>
        </p:txBody>
      </p:sp>
      <p:grpSp>
        <p:nvGrpSpPr>
          <p:cNvPr id="35" name="Группа 34"/>
          <p:cNvGrpSpPr/>
          <p:nvPr/>
        </p:nvGrpSpPr>
        <p:grpSpPr>
          <a:xfrm>
            <a:off x="1877976" y="524966"/>
            <a:ext cx="385102" cy="544046"/>
            <a:chOff x="1827819" y="486912"/>
            <a:chExt cx="385102" cy="544046"/>
          </a:xfrm>
        </p:grpSpPr>
        <p:sp>
          <p:nvSpPr>
            <p:cNvPr id="37" name="Прямоугольник 36"/>
            <p:cNvSpPr/>
            <p:nvPr/>
          </p:nvSpPr>
          <p:spPr>
            <a:xfrm>
              <a:off x="2127556" y="510245"/>
              <a:ext cx="85365" cy="520713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827819" y="486912"/>
              <a:ext cx="35060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 smtClean="0"/>
                <a:t>1</a:t>
              </a:r>
              <a:endParaRPr lang="ru-RU" sz="2800" b="1" dirty="0"/>
            </a:p>
          </p:txBody>
        </p:sp>
      </p:grpSp>
      <p:pic>
        <p:nvPicPr>
          <p:cNvPr id="39" name="Изображение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68774" y="2645304"/>
            <a:ext cx="1885893" cy="1272410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5733919" y="4584895"/>
            <a:ext cx="2800952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 smtClean="0"/>
              <a:t>Использование цифровых образовательных ресурсов для снижение нагрузки на учителя в части:</a:t>
            </a:r>
          </a:p>
          <a:p>
            <a:pPr algn="just">
              <a:buFontTx/>
              <a:buChar char="-"/>
            </a:pPr>
            <a:r>
              <a:rPr lang="ru-RU" sz="1400" b="1" dirty="0" smtClean="0"/>
              <a:t> </a:t>
            </a:r>
            <a:r>
              <a:rPr lang="ru-RU" sz="1400" dirty="0" smtClean="0"/>
              <a:t>автоматической проверки домашних заданий;</a:t>
            </a:r>
          </a:p>
          <a:p>
            <a:pPr algn="just">
              <a:buFontTx/>
              <a:buChar char="-"/>
            </a:pPr>
            <a:r>
              <a:rPr lang="ru-RU" sz="1400" dirty="0" smtClean="0"/>
              <a:t> контроля посещаемости и загруженности ребенка;</a:t>
            </a:r>
          </a:p>
          <a:p>
            <a:pPr algn="just">
              <a:buFontTx/>
              <a:buChar char="-"/>
            </a:pPr>
            <a:r>
              <a:rPr lang="ru-RU" sz="1400" dirty="0" smtClean="0"/>
              <a:t> автоматического формирования отчетов</a:t>
            </a:r>
          </a:p>
          <a:p>
            <a:endParaRPr lang="ru-RU"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9019521" y="4584896"/>
            <a:ext cx="282917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/>
              <a:t>Использование ресурсов  </a:t>
            </a:r>
            <a:r>
              <a:rPr lang="ru-RU" sz="1400" b="1" dirty="0" smtClean="0"/>
              <a:t>цифровых волонтеров </a:t>
            </a:r>
            <a:r>
              <a:rPr lang="ru-RU" sz="1400" dirty="0" smtClean="0"/>
              <a:t>для сопровождения педагогов</a:t>
            </a:r>
            <a:endParaRPr lang="ru-RU" sz="1400" dirty="0"/>
          </a:p>
        </p:txBody>
      </p:sp>
      <p:sp>
        <p:nvSpPr>
          <p:cNvPr id="2" name="TextBox 1"/>
          <p:cNvSpPr txBox="1"/>
          <p:nvPr/>
        </p:nvSpPr>
        <p:spPr>
          <a:xfrm>
            <a:off x="9164999" y="5467350"/>
            <a:ext cx="2683699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solidFill>
                  <a:srgbClr val="FF0000"/>
                </a:solidFill>
              </a:rPr>
              <a:t>+</a:t>
            </a:r>
            <a:r>
              <a:rPr lang="ru-RU" dirty="0" smtClean="0"/>
              <a:t> </a:t>
            </a:r>
            <a:r>
              <a:rPr lang="ru-RU" sz="1600" dirty="0" smtClean="0"/>
              <a:t>мероприятия по обеспечению </a:t>
            </a:r>
            <a:r>
              <a:rPr lang="ru-RU" sz="1600" dirty="0"/>
              <a:t>санитарно-эпидемиологического режима </a:t>
            </a:r>
            <a:r>
              <a:rPr lang="ru-RU" sz="1600" dirty="0" smtClean="0"/>
              <a:t> при очной форме обучения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865301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img2.freepng.ru/20180507/tfq/kisspng-school-last-bell-web-page-lesson-small-bells-5af0ed017d6371.9161314815257387535136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1566" y="3659401"/>
            <a:ext cx="1314211" cy="1401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8050308" y="1076201"/>
            <a:ext cx="312251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b="1" u="sng" dirty="0" smtClean="0">
                <a:solidFill>
                  <a:schemeClr val="accent1">
                    <a:lumMod val="75000"/>
                  </a:schemeClr>
                </a:solidFill>
              </a:rPr>
              <a:t>Сценарий</a:t>
            </a:r>
            <a:r>
              <a:rPr lang="ru-RU" sz="1500" b="1" u="sng" dirty="0" smtClean="0"/>
              <a:t> </a:t>
            </a:r>
            <a:r>
              <a:rPr lang="ru-RU" sz="1500" b="1" dirty="0" smtClean="0"/>
              <a:t>- пессимистический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074080" y="1901012"/>
            <a:ext cx="309874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</a:rPr>
              <a:t>Режим работы</a:t>
            </a:r>
          </a:p>
          <a:p>
            <a:pPr algn="just"/>
            <a:endParaRPr lang="ru-RU" sz="1400" b="1" i="1" dirty="0">
              <a:solidFill>
                <a:schemeClr val="accent1">
                  <a:lumMod val="75000"/>
                </a:schemeClr>
              </a:solidFill>
            </a:endParaRPr>
          </a:p>
          <a:p>
            <a:pPr algn="just"/>
            <a:r>
              <a:rPr lang="ru-RU" sz="1400" b="1" dirty="0" smtClean="0"/>
              <a:t>Режим дежурных групп</a:t>
            </a:r>
            <a:r>
              <a:rPr lang="ru-RU" sz="1400" dirty="0" smtClean="0"/>
              <a:t>.</a:t>
            </a:r>
          </a:p>
          <a:p>
            <a:pPr algn="just"/>
            <a:r>
              <a:rPr lang="ru-RU" sz="1400" dirty="0" smtClean="0"/>
              <a:t>Соблюдение </a:t>
            </a:r>
            <a:r>
              <a:rPr lang="ru-RU" sz="1400" b="1" dirty="0"/>
              <a:t>противоэпидемического </a:t>
            </a:r>
            <a:r>
              <a:rPr lang="ru-RU" sz="1400" b="1" dirty="0" smtClean="0"/>
              <a:t>режима. </a:t>
            </a:r>
            <a:endParaRPr lang="ru-RU" sz="1400" dirty="0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500689" y="206966"/>
            <a:ext cx="76431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Организация работы </a:t>
            </a:r>
            <a:r>
              <a:rPr lang="ru-RU" b="1" dirty="0" smtClean="0"/>
              <a:t>ДОУ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49361" y="1119525"/>
            <a:ext cx="52551" cy="22838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8866646" y="119592"/>
            <a:ext cx="3279228" cy="60771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/>
          <p:cNvSpPr txBox="1"/>
          <p:nvPr/>
        </p:nvSpPr>
        <p:spPr>
          <a:xfrm>
            <a:off x="8974502" y="130845"/>
            <a:ext cx="634274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/>
              <a:t>Региональный проект  </a:t>
            </a:r>
          </a:p>
          <a:p>
            <a:r>
              <a:rPr lang="ru-RU" sz="1600" b="1" dirty="0" smtClean="0"/>
              <a:t>«Чистая школа»</a:t>
            </a:r>
            <a:endParaRPr lang="ru-RU" sz="1600" b="1" dirty="0"/>
          </a:p>
          <a:p>
            <a:endParaRPr lang="ru-RU" sz="1600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398485" y="189481"/>
            <a:ext cx="89183" cy="46793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288642" y="1065289"/>
            <a:ext cx="545614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b="1" u="sng" dirty="0" smtClean="0">
                <a:solidFill>
                  <a:schemeClr val="accent1">
                    <a:lumMod val="75000"/>
                  </a:schemeClr>
                </a:solidFill>
              </a:rPr>
              <a:t>Сценарий </a:t>
            </a:r>
            <a:r>
              <a:rPr lang="ru-RU" sz="1500" b="1" dirty="0" smtClean="0"/>
              <a:t> - оптимистический</a:t>
            </a:r>
            <a:endParaRPr lang="ru-RU" sz="1500" dirty="0" smtClean="0"/>
          </a:p>
        </p:txBody>
      </p:sp>
      <p:sp>
        <p:nvSpPr>
          <p:cNvPr id="13" name="Прямоугольник 12"/>
          <p:cNvSpPr/>
          <p:nvPr/>
        </p:nvSpPr>
        <p:spPr>
          <a:xfrm>
            <a:off x="7951630" y="1131069"/>
            <a:ext cx="52551" cy="22838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204259" y="1857212"/>
            <a:ext cx="6920441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>
                <a:solidFill>
                  <a:schemeClr val="accent1">
                    <a:lumMod val="75000"/>
                  </a:schemeClr>
                </a:solidFill>
              </a:rPr>
              <a:t>Режим 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</a:rPr>
              <a:t>работы – </a:t>
            </a:r>
            <a:r>
              <a:rPr lang="ru-RU" sz="1400" b="1" dirty="0" smtClean="0"/>
              <a:t>штатный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ru-RU" sz="14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just"/>
            <a:endParaRPr lang="ru-RU" sz="14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b="1" dirty="0" smtClean="0"/>
              <a:t>Обеспечение групповой </a:t>
            </a:r>
            <a:r>
              <a:rPr lang="ru-RU" sz="1400" b="1" dirty="0" smtClean="0"/>
              <a:t>изоляции.</a:t>
            </a:r>
            <a:r>
              <a:rPr lang="ru-RU" sz="1400" dirty="0" smtClean="0"/>
              <a:t>  </a:t>
            </a:r>
            <a:endParaRPr lang="ru-RU" sz="14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b="1" dirty="0" smtClean="0"/>
              <a:t>Проведение занятий в групповой ячейке или на свежем </a:t>
            </a:r>
            <a:r>
              <a:rPr lang="ru-RU" sz="1400" b="1" dirty="0" smtClean="0"/>
              <a:t>воздухе.</a:t>
            </a:r>
            <a:endParaRPr lang="ru-RU" sz="1400" b="1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b="1" dirty="0" smtClean="0"/>
              <a:t>При использовании музыкального и спортивного зала – влажная уборка после каждого занятия с применением дезинфицирующих средств.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1400" b="1" dirty="0" smtClean="0"/>
              <a:t>Запрет на проведение массовых </a:t>
            </a:r>
            <a:r>
              <a:rPr lang="ru-RU" sz="1400" b="1" dirty="0" smtClean="0"/>
              <a:t>мероприятий.</a:t>
            </a:r>
            <a:endParaRPr lang="ru-RU" sz="1400" b="1" dirty="0" smtClean="0"/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1400" dirty="0" smtClean="0"/>
              <a:t>Проведение </a:t>
            </a:r>
            <a:r>
              <a:rPr lang="ru-RU" sz="1400" b="1" dirty="0"/>
              <a:t>термометрии</a:t>
            </a:r>
            <a:r>
              <a:rPr lang="ru-RU" sz="1400" dirty="0"/>
              <a:t> лиц (при входе), </a:t>
            </a:r>
            <a:r>
              <a:rPr lang="ru-RU" sz="1400" b="1" dirty="0"/>
              <a:t>обследование и учет</a:t>
            </a:r>
            <a:r>
              <a:rPr lang="ru-RU" sz="1400" dirty="0"/>
              <a:t> лиц с </a:t>
            </a:r>
            <a:r>
              <a:rPr lang="ru-RU" sz="1400"/>
              <a:t>признаками </a:t>
            </a:r>
            <a:r>
              <a:rPr lang="ru-RU" sz="1400" smtClean="0"/>
              <a:t>ОРВ.</a:t>
            </a:r>
            <a:endParaRPr lang="ru-RU" sz="1400" dirty="0" smtClean="0"/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1400" b="1" dirty="0"/>
              <a:t>Проведение</a:t>
            </a:r>
            <a:r>
              <a:rPr lang="ru-RU" sz="1400" b="1" dirty="0" smtClean="0"/>
              <a:t>:</a:t>
            </a:r>
            <a:endParaRPr lang="ru-RU" sz="1400" dirty="0"/>
          </a:p>
          <a:p>
            <a:pPr marL="285750" indent="-285750" algn="just">
              <a:buFontTx/>
              <a:buChar char="-"/>
            </a:pPr>
            <a:r>
              <a:rPr lang="ru-RU" sz="1400" b="1" dirty="0" smtClean="0"/>
              <a:t>ежедневной </a:t>
            </a:r>
            <a:r>
              <a:rPr lang="ru-RU" sz="1400" b="1" dirty="0"/>
              <a:t>влажной уборки</a:t>
            </a:r>
            <a:r>
              <a:rPr lang="ru-RU" sz="1400" dirty="0"/>
              <a:t> помещений с применением дезинфицирующих средств с обработкой всех контактных поверхностей</a:t>
            </a:r>
          </a:p>
          <a:p>
            <a:pPr marL="285750" indent="-285750" algn="just">
              <a:buFontTx/>
              <a:buChar char="-"/>
            </a:pPr>
            <a:r>
              <a:rPr lang="ru-RU" sz="1400" b="1" dirty="0"/>
              <a:t>генеральной уборки</a:t>
            </a:r>
            <a:r>
              <a:rPr lang="ru-RU" sz="1400" dirty="0"/>
              <a:t> не реже одного раза в неделю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b="1" dirty="0"/>
              <a:t>Обеспечение</a:t>
            </a:r>
            <a:r>
              <a:rPr lang="ru-RU" sz="1400" dirty="0"/>
              <a:t> постоянного </a:t>
            </a:r>
            <a:r>
              <a:rPr lang="ru-RU" sz="1400" b="1" dirty="0"/>
              <a:t>наличия</a:t>
            </a:r>
            <a:r>
              <a:rPr lang="ru-RU" sz="1400" dirty="0"/>
              <a:t> в санитарных узлах для детей и сотрудников </a:t>
            </a:r>
            <a:r>
              <a:rPr lang="ru-RU" sz="1400" b="1" dirty="0"/>
              <a:t>мыла,</a:t>
            </a:r>
            <a:r>
              <a:rPr lang="ru-RU" sz="1400" dirty="0"/>
              <a:t> а также </a:t>
            </a:r>
            <a:r>
              <a:rPr lang="ru-RU" sz="1400" b="1" dirty="0"/>
              <a:t>кожных антисептиков</a:t>
            </a:r>
            <a:r>
              <a:rPr lang="ru-RU" sz="1400" dirty="0"/>
              <a:t> для обработки рук</a:t>
            </a:r>
            <a:endParaRPr lang="ru-RU" sz="1400" b="1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b="1" dirty="0"/>
              <a:t>Организация</a:t>
            </a:r>
            <a:r>
              <a:rPr lang="ru-RU" sz="1400" dirty="0"/>
              <a:t> работы сотрудников пищеблоков и обслуживающего персонала с использованием </a:t>
            </a:r>
            <a:r>
              <a:rPr lang="ru-RU" sz="1400" b="1" dirty="0"/>
              <a:t>средств индивидуальной защиты </a:t>
            </a:r>
            <a:r>
              <a:rPr lang="ru-RU" sz="1400" dirty="0"/>
              <a:t>органов дыхания (ношение масок), а также </a:t>
            </a:r>
            <a:r>
              <a:rPr lang="ru-RU" sz="1400" b="1" dirty="0"/>
              <a:t>перчаток</a:t>
            </a:r>
            <a:r>
              <a:rPr lang="ru-RU" sz="1400" dirty="0"/>
              <a:t>. </a:t>
            </a:r>
            <a:endParaRPr lang="ru-RU" sz="1400" b="1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400" b="1" dirty="0" smtClean="0"/>
          </a:p>
          <a:p>
            <a:pPr algn="just"/>
            <a:endParaRPr lang="ru-RU" sz="1400" dirty="0"/>
          </a:p>
          <a:p>
            <a:pPr algn="just"/>
            <a:r>
              <a:rPr lang="ru-RU" sz="1400" dirty="0" smtClean="0"/>
              <a:t> </a:t>
            </a:r>
            <a:endParaRPr lang="ru-RU" sz="1400" dirty="0"/>
          </a:p>
        </p:txBody>
      </p:sp>
      <p:pic>
        <p:nvPicPr>
          <p:cNvPr id="1026" name="Picture 2" descr="http://www.egymn13.ru/images/stories/news/zvonok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4598" y="888510"/>
            <a:ext cx="1231076" cy="1428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70909" y="6027003"/>
            <a:ext cx="119877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dirty="0"/>
              <a:t>Постановление Главного государственного санитарного врача Российской Федерации от 30.06.2020 № 16 "Об утверждении санитарно-эпидемиологических правил СП 3.1/2.4 </a:t>
            </a:r>
            <a:r>
              <a:rPr lang="ru-RU" sz="1200" dirty="0" smtClean="0"/>
              <a:t>3598-20 </a:t>
            </a:r>
            <a:r>
              <a:rPr lang="ru-RU" sz="1200" b="1" dirty="0" smtClean="0"/>
              <a:t>"Санитарно-эпидемиологические </a:t>
            </a:r>
            <a:r>
              <a:rPr lang="ru-RU" sz="1200" b="1" dirty="0"/>
              <a:t>требования к устройству, содержанию и организации работы образовательных организаций и других объектов социальной инфраструктуры для детей и молодежи в условиях распространения новой </a:t>
            </a:r>
            <a:r>
              <a:rPr lang="ru-RU" sz="1200" b="1" dirty="0" err="1"/>
              <a:t>коронавирусной</a:t>
            </a:r>
            <a:r>
              <a:rPr lang="ru-RU" sz="1200" b="1" dirty="0"/>
              <a:t> инфекции (COVID-19</a:t>
            </a:r>
            <a:r>
              <a:rPr lang="ru-RU" sz="1200" b="1" dirty="0" smtClean="0"/>
              <a:t>)"</a:t>
            </a:r>
            <a:r>
              <a:rPr lang="ru-RU" sz="1200" dirty="0" smtClean="0"/>
              <a:t>(</a:t>
            </a:r>
            <a:r>
              <a:rPr lang="ru-RU" sz="1200" dirty="0"/>
              <a:t>Зарегистрирован 03.07.2020 № 58824</a:t>
            </a:r>
            <a:r>
              <a:rPr lang="ru-RU" sz="1200" dirty="0" smtClean="0"/>
              <a:t>)</a:t>
            </a:r>
          </a:p>
          <a:p>
            <a:pPr algn="r"/>
            <a:r>
              <a:rPr lang="ru-RU" sz="1200" b="1" dirty="0" smtClean="0"/>
              <a:t> Действуют </a:t>
            </a:r>
            <a:r>
              <a:rPr lang="ru-RU" sz="1200" b="1" dirty="0"/>
              <a:t>до 1 января 2021 г</a:t>
            </a:r>
            <a:r>
              <a:rPr lang="ru-RU" sz="1200" b="1" dirty="0" smtClean="0"/>
              <a:t>.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1153762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66789" y="1041928"/>
            <a:ext cx="414169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b="1" u="sng" dirty="0" smtClean="0">
                <a:solidFill>
                  <a:srgbClr val="0070C0"/>
                </a:solidFill>
              </a:rPr>
              <a:t>Сценарий</a:t>
            </a:r>
            <a:r>
              <a:rPr lang="ru-RU" sz="1500" b="1" dirty="0" smtClean="0">
                <a:solidFill>
                  <a:srgbClr val="0070C0"/>
                </a:solidFill>
              </a:rPr>
              <a:t>  </a:t>
            </a:r>
            <a:r>
              <a:rPr lang="ru-RU" sz="1500" b="1" dirty="0" smtClean="0"/>
              <a:t>- оптимистический</a:t>
            </a:r>
            <a:endParaRPr lang="ru-RU" sz="1500" dirty="0"/>
          </a:p>
          <a:p>
            <a:r>
              <a:rPr lang="ru-RU" sz="1500" b="1" dirty="0" smtClean="0"/>
              <a:t>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094479" y="1980104"/>
            <a:ext cx="389749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>
                <a:solidFill>
                  <a:schemeClr val="accent1">
                    <a:lumMod val="75000"/>
                  </a:schemeClr>
                </a:solidFill>
              </a:rPr>
              <a:t>Организация образовательного 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</a:rPr>
              <a:t>процесса </a:t>
            </a:r>
          </a:p>
          <a:p>
            <a:pPr algn="just"/>
            <a:endParaRPr lang="ru-RU" sz="1400" b="1" i="1" dirty="0">
              <a:solidFill>
                <a:schemeClr val="accent1">
                  <a:lumMod val="75000"/>
                </a:schemeClr>
              </a:solidFill>
            </a:endParaRPr>
          </a:p>
          <a:p>
            <a:pPr algn="just"/>
            <a:r>
              <a:rPr lang="ru-RU" sz="1400" b="1" dirty="0" smtClean="0"/>
              <a:t>Реализация программ в  дистанционной </a:t>
            </a:r>
            <a:r>
              <a:rPr lang="ru-RU" sz="1400" dirty="0" smtClean="0"/>
              <a:t>форме, за </a:t>
            </a:r>
            <a:r>
              <a:rPr lang="ru-RU" sz="1400" b="1" dirty="0" smtClean="0"/>
              <a:t>исключением</a:t>
            </a:r>
            <a:r>
              <a:rPr lang="ru-RU" sz="1400" dirty="0" smtClean="0"/>
              <a:t> программ проводимых на свежем воздухе.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00689" y="206966"/>
            <a:ext cx="76431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Организация работы </a:t>
            </a:r>
            <a:r>
              <a:rPr lang="ru-RU" b="1" dirty="0" smtClean="0"/>
              <a:t>УДО 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со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2.09.2020 по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1.01.2021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49361" y="1119525"/>
            <a:ext cx="52551" cy="22838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8866646" y="119592"/>
            <a:ext cx="3279228" cy="60771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/>
          <p:cNvSpPr txBox="1"/>
          <p:nvPr/>
        </p:nvSpPr>
        <p:spPr>
          <a:xfrm>
            <a:off x="8974502" y="130845"/>
            <a:ext cx="634274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/>
              <a:t>Региональный проект  </a:t>
            </a:r>
          </a:p>
          <a:p>
            <a:r>
              <a:rPr lang="ru-RU" sz="1600" b="1" dirty="0" smtClean="0"/>
              <a:t>«Чистая школа»</a:t>
            </a:r>
            <a:endParaRPr lang="ru-RU" sz="1600" b="1" dirty="0"/>
          </a:p>
          <a:p>
            <a:endParaRPr lang="ru-RU" sz="1600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398485" y="189481"/>
            <a:ext cx="89183" cy="46793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8143875" y="1147592"/>
            <a:ext cx="284481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b="1" u="sng" dirty="0" smtClean="0">
                <a:solidFill>
                  <a:srgbClr val="0070C0"/>
                </a:solidFill>
              </a:rPr>
              <a:t>Сценарий</a:t>
            </a:r>
            <a:r>
              <a:rPr lang="ru-RU" sz="1500" b="1" dirty="0" smtClean="0"/>
              <a:t>  - пессимистический </a:t>
            </a:r>
            <a:endParaRPr lang="ru-RU" sz="1500" b="1" dirty="0"/>
          </a:p>
          <a:p>
            <a:endParaRPr lang="ru-RU" sz="1500" dirty="0" smtClean="0"/>
          </a:p>
        </p:txBody>
      </p:sp>
      <p:sp>
        <p:nvSpPr>
          <p:cNvPr id="13" name="Прямоугольник 12"/>
          <p:cNvSpPr/>
          <p:nvPr/>
        </p:nvSpPr>
        <p:spPr>
          <a:xfrm>
            <a:off x="8094480" y="1196207"/>
            <a:ext cx="52551" cy="22838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143764" y="1610772"/>
            <a:ext cx="573220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>
                <a:solidFill>
                  <a:schemeClr val="accent1">
                    <a:lumMod val="75000"/>
                  </a:schemeClr>
                </a:solidFill>
              </a:rPr>
              <a:t>Организация образовательного 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</a:rPr>
              <a:t>процесса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b="1" dirty="0"/>
              <a:t>Реализация программ в  </a:t>
            </a:r>
            <a:r>
              <a:rPr lang="ru-RU" sz="1400" b="1" dirty="0" smtClean="0"/>
              <a:t>очной </a:t>
            </a:r>
            <a:r>
              <a:rPr lang="ru-RU" sz="1400" dirty="0" smtClean="0"/>
              <a:t>форме. 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b="1" dirty="0"/>
              <a:t>Гибкий график </a:t>
            </a:r>
            <a:r>
              <a:rPr lang="ru-RU" sz="1400" dirty="0"/>
              <a:t>(расписание</a:t>
            </a:r>
            <a:r>
              <a:rPr lang="ru-RU" sz="1400" dirty="0" smtClean="0"/>
              <a:t>).</a:t>
            </a:r>
            <a:endParaRPr lang="ru-RU" sz="1400" b="1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b="1" dirty="0"/>
              <a:t>Уменьшение времени </a:t>
            </a:r>
            <a:r>
              <a:rPr lang="ru-RU" sz="1400" b="1" dirty="0" smtClean="0"/>
              <a:t>нахождения в здании.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b="1" dirty="0" smtClean="0"/>
              <a:t>Запрет на проведение массовых мероприятий.</a:t>
            </a:r>
            <a:endParaRPr lang="ru-RU" sz="1400" dirty="0"/>
          </a:p>
        </p:txBody>
      </p:sp>
      <p:pic>
        <p:nvPicPr>
          <p:cNvPr id="1026" name="Picture 2" descr="http://www.egymn13.ru/images/stories/news/zvonok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2089" y="1147592"/>
            <a:ext cx="1154843" cy="1339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3764" y="2811482"/>
            <a:ext cx="755147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</a:rPr>
              <a:t>Противоэпидемический режим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400" dirty="0"/>
              <a:t>Проведение </a:t>
            </a:r>
            <a:r>
              <a:rPr lang="ru-RU" sz="1400" b="1" dirty="0"/>
              <a:t>термометрии</a:t>
            </a:r>
            <a:r>
              <a:rPr lang="ru-RU" sz="1400" dirty="0"/>
              <a:t> лиц (при входе), </a:t>
            </a:r>
            <a:r>
              <a:rPr lang="ru-RU" sz="1400" b="1" dirty="0"/>
              <a:t>обследование и учет</a:t>
            </a:r>
            <a:r>
              <a:rPr lang="ru-RU" sz="1400" dirty="0"/>
              <a:t> лиц с признаками </a:t>
            </a:r>
            <a:r>
              <a:rPr lang="ru-RU" sz="1400" dirty="0" smtClean="0"/>
              <a:t>ОРВ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/>
              <a:t>Гигиеническая обработка рук</a:t>
            </a:r>
            <a:r>
              <a:rPr lang="ru-RU" sz="1400" dirty="0"/>
              <a:t> с применением кожных антисептиков </a:t>
            </a:r>
            <a:r>
              <a:rPr lang="ru-RU" sz="1400" b="1" dirty="0"/>
              <a:t>при входе </a:t>
            </a:r>
            <a:r>
              <a:rPr lang="ru-RU" sz="1400" dirty="0"/>
              <a:t>в </a:t>
            </a:r>
            <a:r>
              <a:rPr lang="ru-RU" sz="1400" dirty="0" smtClean="0"/>
              <a:t>УДО, </a:t>
            </a:r>
            <a:r>
              <a:rPr lang="ru-RU" sz="1400" b="1" dirty="0"/>
              <a:t>помещения для приема пищи</a:t>
            </a:r>
            <a:r>
              <a:rPr lang="ru-RU" sz="1400" dirty="0"/>
              <a:t>, </a:t>
            </a:r>
            <a:r>
              <a:rPr lang="ru-RU" sz="1400" b="1" dirty="0"/>
              <a:t>санитарные узлы и туалетные </a:t>
            </a:r>
            <a:r>
              <a:rPr lang="ru-RU" sz="1400" b="1" dirty="0" smtClean="0"/>
              <a:t>комнаты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/>
              <a:t>Обеззараживание воздуха</a:t>
            </a:r>
            <a:r>
              <a:rPr lang="ru-RU" sz="1400" dirty="0"/>
              <a:t> с использованием оборудования по обеззараживанию воздуха. </a:t>
            </a:r>
            <a:r>
              <a:rPr lang="ru-RU" sz="1400" b="1" dirty="0"/>
              <a:t>Проветривание</a:t>
            </a:r>
            <a:r>
              <a:rPr lang="ru-RU" sz="1400" dirty="0"/>
              <a:t> рекреаций и коридоров помещений  УДО</a:t>
            </a:r>
            <a:r>
              <a:rPr lang="ru-RU" sz="1400" dirty="0" smtClean="0"/>
              <a:t>  </a:t>
            </a:r>
            <a:r>
              <a:rPr lang="ru-RU" sz="1400" dirty="0"/>
              <a:t>проводиться во время уроков, а учебных кабинетов - во время перемен</a:t>
            </a:r>
            <a:r>
              <a:rPr lang="ru-RU" sz="1400" dirty="0" smtClean="0"/>
              <a:t>.</a:t>
            </a:r>
          </a:p>
          <a:p>
            <a:pPr lvl="0"/>
            <a:r>
              <a:rPr lang="ru-RU" sz="1400" b="1" dirty="0"/>
              <a:t>Проведение:</a:t>
            </a:r>
            <a:endParaRPr lang="ru-RU" sz="1400" dirty="0"/>
          </a:p>
          <a:p>
            <a:pPr algn="just">
              <a:buFontTx/>
              <a:buChar char="-"/>
            </a:pPr>
            <a:r>
              <a:rPr lang="ru-RU" sz="1400" b="1" dirty="0"/>
              <a:t> уборки</a:t>
            </a:r>
            <a:r>
              <a:rPr lang="ru-RU" sz="1400" dirty="0"/>
              <a:t> всех помещений с применением моющих и дезинфицирующих средств и очисткой вентиляционных решеток непосредственно </a:t>
            </a:r>
            <a:r>
              <a:rPr lang="ru-RU" sz="1400" b="1" dirty="0"/>
              <a:t>перед началом</a:t>
            </a:r>
            <a:r>
              <a:rPr lang="ru-RU" sz="1400" dirty="0"/>
              <a:t> </a:t>
            </a:r>
            <a:r>
              <a:rPr lang="ru-RU" sz="1400" dirty="0" smtClean="0"/>
              <a:t>функционирования УДО</a:t>
            </a:r>
            <a:r>
              <a:rPr lang="ru-RU" sz="1400" b="1" dirty="0" smtClean="0"/>
              <a:t> (</a:t>
            </a:r>
            <a:r>
              <a:rPr lang="ru-RU" sz="1400" b="1" dirty="0"/>
              <a:t>не позднее 31.09.20</a:t>
            </a:r>
            <a:r>
              <a:rPr lang="ru-RU" sz="1400" b="1" dirty="0" smtClean="0"/>
              <a:t>)</a:t>
            </a:r>
          </a:p>
          <a:p>
            <a:pPr marL="285750" indent="-285750" algn="just">
              <a:buFontTx/>
              <a:buChar char="-"/>
            </a:pPr>
            <a:r>
              <a:rPr lang="ru-RU" sz="1400" b="1" dirty="0"/>
              <a:t>ежедневной влажной уборки</a:t>
            </a:r>
            <a:r>
              <a:rPr lang="ru-RU" sz="1400" dirty="0"/>
              <a:t> помещений с применением дезинфицирующих средств с обработкой всех контактных поверхностей</a:t>
            </a:r>
          </a:p>
          <a:p>
            <a:pPr marL="285750" indent="-285750">
              <a:buFontTx/>
              <a:buChar char="-"/>
            </a:pPr>
            <a:r>
              <a:rPr lang="ru-RU" sz="1400" b="1" dirty="0"/>
              <a:t>генеральной уборки</a:t>
            </a:r>
            <a:r>
              <a:rPr lang="ru-RU" sz="1400" dirty="0"/>
              <a:t> не реже одного раза в неделю</a:t>
            </a:r>
          </a:p>
          <a:p>
            <a:r>
              <a:rPr lang="ru-RU" sz="1400" b="1" dirty="0"/>
              <a:t>Обеспечение</a:t>
            </a:r>
            <a:r>
              <a:rPr lang="ru-RU" sz="1400" dirty="0"/>
              <a:t> постоянного </a:t>
            </a:r>
            <a:r>
              <a:rPr lang="ru-RU" sz="1400" b="1" dirty="0"/>
              <a:t>наличия</a:t>
            </a:r>
            <a:r>
              <a:rPr lang="ru-RU" sz="1400" dirty="0"/>
              <a:t> в санитарных узлах для детей и сотрудников </a:t>
            </a:r>
            <a:r>
              <a:rPr lang="ru-RU" sz="1400" b="1" dirty="0"/>
              <a:t>мыла,</a:t>
            </a:r>
            <a:r>
              <a:rPr lang="ru-RU" sz="1400" dirty="0"/>
              <a:t> а также </a:t>
            </a:r>
            <a:r>
              <a:rPr lang="ru-RU" sz="1400" b="1" dirty="0"/>
              <a:t>кожных антисептиков</a:t>
            </a:r>
            <a:r>
              <a:rPr lang="ru-RU" sz="1400" dirty="0"/>
              <a:t> для обработки рук</a:t>
            </a:r>
            <a:endParaRPr lang="ru-RU" sz="1400" b="1" dirty="0"/>
          </a:p>
          <a:p>
            <a:r>
              <a:rPr lang="ru-RU" sz="1400" b="1" dirty="0"/>
              <a:t>Организация</a:t>
            </a:r>
            <a:r>
              <a:rPr lang="ru-RU" sz="1400" dirty="0"/>
              <a:t> работы сотрудников пищеблоков и обслуживающего персонала с использованием </a:t>
            </a:r>
            <a:r>
              <a:rPr lang="ru-RU" sz="1400" b="1" dirty="0"/>
              <a:t>средств индивидуальной защиты </a:t>
            </a:r>
            <a:r>
              <a:rPr lang="ru-RU" sz="1400" dirty="0"/>
              <a:t>органов дыхания (ношение масок), а также </a:t>
            </a:r>
            <a:r>
              <a:rPr lang="ru-RU" sz="1400" b="1" dirty="0"/>
              <a:t>перчаток</a:t>
            </a:r>
            <a:r>
              <a:rPr lang="ru-RU" sz="1400" dirty="0"/>
              <a:t>. </a:t>
            </a:r>
            <a:endParaRPr lang="ru-RU" sz="1400" b="1" dirty="0"/>
          </a:p>
        </p:txBody>
      </p:sp>
      <p:pic>
        <p:nvPicPr>
          <p:cNvPr id="17" name="Picture 4" descr="https://img2.freepng.ru/20180507/tfq/kisspng-school-last-bell-web-page-lesson-small-bells-5af0ed017d6371.9161314815257387535136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1802" y="3533689"/>
            <a:ext cx="1184017" cy="1262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4461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5529076" y="4030349"/>
            <a:ext cx="6764524" cy="118511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696842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655023" y="3999748"/>
            <a:ext cx="651263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/>
              <a:t>Региональный проект </a:t>
            </a:r>
          </a:p>
          <a:p>
            <a:r>
              <a:rPr lang="ru-RU" sz="3600" b="1" dirty="0" smtClean="0"/>
              <a:t>«Чистая школа»</a:t>
            </a:r>
            <a:endParaRPr lang="ru-RU" sz="3600" b="1" dirty="0"/>
          </a:p>
          <a:p>
            <a:endParaRPr lang="ru-RU" sz="1600" dirty="0"/>
          </a:p>
          <a:p>
            <a:r>
              <a:rPr lang="ru-RU" sz="1400" b="1" i="1" dirty="0" smtClean="0"/>
              <a:t>Организация </a:t>
            </a:r>
            <a:r>
              <a:rPr lang="ru-RU" sz="1400" b="1" i="1" dirty="0"/>
              <a:t>образовательного процесса </a:t>
            </a:r>
            <a:r>
              <a:rPr lang="ru-RU" sz="1400" b="1" i="1" dirty="0" smtClean="0"/>
              <a:t>в период с 1.09.2020 г. до 1.01.2021 г. в  </a:t>
            </a:r>
            <a:r>
              <a:rPr lang="ru-RU" sz="1400" b="1" i="1" dirty="0"/>
              <a:t>о</a:t>
            </a:r>
            <a:r>
              <a:rPr lang="ru-RU" sz="1400" b="1" i="1" dirty="0" smtClean="0"/>
              <a:t>бщеобразовательных организациях Томской области, </a:t>
            </a:r>
          </a:p>
          <a:p>
            <a:r>
              <a:rPr lang="ru-RU" sz="1400" b="1" i="1" dirty="0" smtClean="0"/>
              <a:t>в условиях распространения </a:t>
            </a:r>
            <a:r>
              <a:rPr lang="ru-RU" sz="1400" b="1" i="1" dirty="0"/>
              <a:t>новой </a:t>
            </a:r>
            <a:r>
              <a:rPr lang="ru-RU" sz="1400" b="1" i="1" dirty="0" err="1"/>
              <a:t>коронавирусной</a:t>
            </a:r>
            <a:r>
              <a:rPr lang="ru-RU" sz="1400" b="1" i="1" dirty="0"/>
              <a:t> инфекции (COVID-19)</a:t>
            </a:r>
            <a:r>
              <a:rPr lang="ru-RU" sz="1400" b="1" i="1" dirty="0" smtClean="0"/>
              <a:t>.</a:t>
            </a:r>
            <a:endParaRPr lang="ru-RU" sz="1400" b="1" i="1" dirty="0"/>
          </a:p>
        </p:txBody>
      </p:sp>
      <p:pic>
        <p:nvPicPr>
          <p:cNvPr id="1028" name="Picture 4" descr="ССЫЛКИ | Отдел образовани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3101" y="385000"/>
            <a:ext cx="2791346" cy="1395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937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66789" y="1041928"/>
            <a:ext cx="414169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b="1" dirty="0" smtClean="0">
                <a:hlinkClick r:id="rId3" action="ppaction://hlinksldjump"/>
              </a:rPr>
              <a:t>Сценарий </a:t>
            </a:r>
            <a:r>
              <a:rPr lang="ru-RU" sz="1500" b="1" dirty="0" smtClean="0"/>
              <a:t> – пессимистический </a:t>
            </a:r>
          </a:p>
          <a:p>
            <a:r>
              <a:rPr lang="ru-RU" sz="1500" b="1" dirty="0" smtClean="0"/>
              <a:t>(преимущественно дистанционная форма) </a:t>
            </a:r>
            <a:endParaRPr lang="ru-RU" sz="1500" dirty="0" smtClean="0"/>
          </a:p>
        </p:txBody>
      </p:sp>
      <p:sp>
        <p:nvSpPr>
          <p:cNvPr id="23" name="TextBox 22"/>
          <p:cNvSpPr txBox="1"/>
          <p:nvPr/>
        </p:nvSpPr>
        <p:spPr>
          <a:xfrm>
            <a:off x="2983624" y="3209160"/>
            <a:ext cx="2785728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>
                <a:solidFill>
                  <a:schemeClr val="accent1">
                    <a:lumMod val="75000"/>
                  </a:schemeClr>
                </a:solidFill>
              </a:rPr>
              <a:t>Организация образовательного 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</a:rPr>
              <a:t>процесса </a:t>
            </a:r>
          </a:p>
          <a:p>
            <a:pPr algn="just"/>
            <a:endParaRPr lang="ru-RU" sz="1400" b="1" i="1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1400" b="1" i="1" dirty="0" smtClean="0"/>
              <a:t>1, 9, 11 классы</a:t>
            </a:r>
            <a:r>
              <a:rPr lang="ru-RU" sz="1400" b="1" i="1" dirty="0"/>
              <a:t> </a:t>
            </a:r>
            <a:r>
              <a:rPr lang="ru-RU" sz="1400" b="1" i="1" dirty="0" smtClean="0"/>
              <a:t>-</a:t>
            </a:r>
            <a:r>
              <a:rPr lang="ru-RU" sz="1400" b="1" dirty="0" smtClean="0"/>
              <a:t> очная </a:t>
            </a:r>
            <a:r>
              <a:rPr lang="ru-RU" sz="1400" dirty="0" smtClean="0"/>
              <a:t>форма обучения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1400" dirty="0" smtClean="0"/>
              <a:t> </a:t>
            </a:r>
            <a:r>
              <a:rPr lang="ru-RU" sz="1400" b="1" i="1" dirty="0" smtClean="0"/>
              <a:t>2 – 8, 10 классы </a:t>
            </a:r>
            <a:r>
              <a:rPr lang="ru-RU" sz="1400" b="1" dirty="0" smtClean="0"/>
              <a:t>– дистанционная </a:t>
            </a:r>
            <a:r>
              <a:rPr lang="ru-RU" sz="1400" dirty="0" smtClean="0"/>
              <a:t>форма обучения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1400" b="1" dirty="0" smtClean="0"/>
              <a:t>Коррекционные школы (классы)  </a:t>
            </a:r>
            <a:r>
              <a:rPr lang="ru-RU" sz="1400" dirty="0" smtClean="0"/>
              <a:t>- </a:t>
            </a:r>
            <a:r>
              <a:rPr lang="ru-RU" sz="1400" b="1" dirty="0" smtClean="0"/>
              <a:t>очная</a:t>
            </a:r>
            <a:r>
              <a:rPr lang="ru-RU" sz="1400" dirty="0" smtClean="0"/>
              <a:t> форма обучения 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54111" y="1850222"/>
            <a:ext cx="2855789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</a:rPr>
              <a:t>1 сентября: 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400" b="1" i="1" u="sng" dirty="0" smtClean="0"/>
              <a:t>1 и 11 классы</a:t>
            </a:r>
            <a:r>
              <a:rPr lang="ru-RU" sz="1400" dirty="0" smtClean="0"/>
              <a:t> линейки </a:t>
            </a:r>
            <a:r>
              <a:rPr lang="ru-RU" sz="1400" dirty="0"/>
              <a:t>в очном ф</a:t>
            </a:r>
            <a:r>
              <a:rPr lang="ru-RU" sz="1400" dirty="0" smtClean="0"/>
              <a:t>ормате 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1400" dirty="0" smtClean="0"/>
              <a:t>на </a:t>
            </a:r>
            <a:r>
              <a:rPr lang="ru-RU" sz="1400" dirty="0"/>
              <a:t>уличных площадках </a:t>
            </a:r>
            <a:endParaRPr lang="ru-RU" sz="1400" dirty="0" smtClean="0"/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1400" dirty="0" smtClean="0"/>
              <a:t>не более  20 минут 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1400" dirty="0" smtClean="0"/>
              <a:t>социальная дистанция между классами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1400" dirty="0" smtClean="0"/>
              <a:t> </a:t>
            </a:r>
            <a:r>
              <a:rPr lang="ru-RU" sz="1400" i="1" dirty="0" smtClean="0"/>
              <a:t>масочный режим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1400" dirty="0" smtClean="0"/>
              <a:t>делить </a:t>
            </a:r>
            <a:r>
              <a:rPr lang="ru-RU" sz="1400" dirty="0"/>
              <a:t>на потоки по месту и/или времени проведения</a:t>
            </a:r>
            <a:r>
              <a:rPr lang="ru-RU" sz="1400" dirty="0" smtClean="0"/>
              <a:t> 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1400" b="1" i="1" u="sng" dirty="0" smtClean="0"/>
              <a:t>2 - 10 </a:t>
            </a:r>
            <a:r>
              <a:rPr lang="ru-RU" sz="1400" b="1" i="1" u="sng" dirty="0"/>
              <a:t>классы</a:t>
            </a:r>
            <a:r>
              <a:rPr lang="ru-RU" sz="1400" dirty="0"/>
              <a:t> линейки в </a:t>
            </a:r>
            <a:r>
              <a:rPr lang="ru-RU" sz="1400" b="1" dirty="0" smtClean="0"/>
              <a:t>онлайн </a:t>
            </a:r>
            <a:r>
              <a:rPr lang="ru-RU" sz="1400" dirty="0" smtClean="0"/>
              <a:t> </a:t>
            </a:r>
            <a:r>
              <a:rPr lang="ru-RU" sz="1400" dirty="0"/>
              <a:t>формате </a:t>
            </a:r>
            <a:r>
              <a:rPr lang="ru-RU" sz="1400" dirty="0" smtClean="0"/>
              <a:t>.</a:t>
            </a:r>
          </a:p>
          <a:p>
            <a:pPr algn="just"/>
            <a:r>
              <a:rPr lang="ru-RU" sz="1400" dirty="0" smtClean="0"/>
              <a:t>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00689" y="206966"/>
            <a:ext cx="76431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Организация образовательного процесса в ОО 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со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2.09.2020 по 1.01.2021</a:t>
            </a:r>
          </a:p>
          <a:p>
            <a:endParaRPr lang="ru-RU" b="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49361" y="1119525"/>
            <a:ext cx="52551" cy="22838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8866646" y="119592"/>
            <a:ext cx="3279228" cy="60771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/>
          <p:cNvSpPr txBox="1"/>
          <p:nvPr/>
        </p:nvSpPr>
        <p:spPr>
          <a:xfrm>
            <a:off x="8974502" y="130845"/>
            <a:ext cx="634274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/>
              <a:t>Региональный проект  </a:t>
            </a:r>
          </a:p>
          <a:p>
            <a:r>
              <a:rPr lang="ru-RU" sz="1600" b="1" dirty="0" smtClean="0"/>
              <a:t>«Чистая школа»</a:t>
            </a:r>
            <a:endParaRPr lang="ru-RU" sz="1600" b="1" dirty="0"/>
          </a:p>
          <a:p>
            <a:endParaRPr lang="ru-RU" sz="1600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398485" y="189481"/>
            <a:ext cx="89183" cy="46793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180386" y="4898222"/>
            <a:ext cx="280323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/>
              <a:t>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 smtClean="0"/>
              <a:t>В </a:t>
            </a:r>
            <a:r>
              <a:rPr lang="ru-RU" sz="1400" b="1" dirty="0" smtClean="0"/>
              <a:t>здание</a:t>
            </a:r>
            <a:r>
              <a:rPr lang="ru-RU" sz="1400" dirty="0" smtClean="0"/>
              <a:t> школы </a:t>
            </a:r>
            <a:r>
              <a:rPr lang="ru-RU" sz="1400" b="1" dirty="0" smtClean="0"/>
              <a:t>входят</a:t>
            </a:r>
            <a:r>
              <a:rPr lang="ru-RU" sz="1400" dirty="0" smtClean="0"/>
              <a:t> только обучающиеся </a:t>
            </a:r>
            <a:r>
              <a:rPr lang="ru-RU" sz="1400" b="1" dirty="0" smtClean="0"/>
              <a:t>1 классов</a:t>
            </a:r>
            <a:r>
              <a:rPr lang="ru-RU" sz="1400" dirty="0" smtClean="0"/>
              <a:t>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b="1" dirty="0" smtClean="0"/>
              <a:t>Родители ожидают на улице.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b="1" dirty="0" smtClean="0"/>
              <a:t>Ограничение количества  </a:t>
            </a:r>
            <a:r>
              <a:rPr lang="ru-RU" sz="1400" dirty="0" smtClean="0"/>
              <a:t>представителей от семьи </a:t>
            </a:r>
            <a:r>
              <a:rPr lang="ru-RU" sz="1400" b="1" dirty="0" smtClean="0"/>
              <a:t>(не более 2-х).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246431" y="1026540"/>
            <a:ext cx="5456141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b="1" dirty="0" smtClean="0">
                <a:hlinkClick r:id="rId4" action="ppaction://hlinksldjump"/>
              </a:rPr>
              <a:t>Сценарий </a:t>
            </a:r>
            <a:r>
              <a:rPr lang="ru-RU" sz="1500" b="1" dirty="0" smtClean="0"/>
              <a:t> – оптимистический </a:t>
            </a:r>
          </a:p>
          <a:p>
            <a:r>
              <a:rPr lang="ru-RU" sz="1500" b="1" dirty="0" smtClean="0"/>
              <a:t>(гибридная форма обучения)</a:t>
            </a:r>
            <a:r>
              <a:rPr lang="ru-RU" sz="1600" b="1" dirty="0" smtClean="0"/>
              <a:t>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149336" y="1168140"/>
            <a:ext cx="52551" cy="22838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6137075" y="1947592"/>
            <a:ext cx="2729571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</a:rPr>
              <a:t>1 сентября: 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400" b="1" i="1" u="sng" dirty="0" smtClean="0"/>
              <a:t>1е - 11е классы</a:t>
            </a:r>
            <a:r>
              <a:rPr lang="ru-RU" sz="1400" dirty="0" smtClean="0"/>
              <a:t> линейки </a:t>
            </a:r>
            <a:r>
              <a:rPr lang="ru-RU" sz="1400" dirty="0"/>
              <a:t>в очном ф</a:t>
            </a:r>
            <a:r>
              <a:rPr lang="ru-RU" sz="1400" dirty="0" smtClean="0"/>
              <a:t>ормате 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1400" dirty="0" smtClean="0"/>
              <a:t>на </a:t>
            </a:r>
            <a:r>
              <a:rPr lang="ru-RU" sz="1400" dirty="0"/>
              <a:t>уличных площадках </a:t>
            </a:r>
            <a:endParaRPr lang="ru-RU" sz="1400" dirty="0" smtClean="0"/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1400" dirty="0" smtClean="0"/>
              <a:t>не более  20 минут 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1400" dirty="0" smtClean="0"/>
              <a:t>социальная дистанция между классами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1400" dirty="0" smtClean="0"/>
              <a:t> </a:t>
            </a:r>
            <a:r>
              <a:rPr lang="ru-RU" sz="1400" i="1" dirty="0" smtClean="0"/>
              <a:t>масочный режим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1400" b="1" dirty="0"/>
              <a:t>д</a:t>
            </a:r>
            <a:r>
              <a:rPr lang="ru-RU" sz="1400" b="1" dirty="0" smtClean="0"/>
              <a:t>еление </a:t>
            </a:r>
            <a:r>
              <a:rPr lang="ru-RU" sz="1400" b="1" dirty="0"/>
              <a:t>на потоки по месту и/или времени проведения</a:t>
            </a:r>
            <a:r>
              <a:rPr lang="ru-RU" sz="1400" b="1" dirty="0" smtClean="0"/>
              <a:t> </a:t>
            </a:r>
          </a:p>
          <a:p>
            <a:pPr algn="just"/>
            <a:r>
              <a:rPr lang="ru-RU" sz="1400" dirty="0" smtClean="0"/>
              <a:t> </a:t>
            </a:r>
          </a:p>
          <a:p>
            <a:pPr algn="just"/>
            <a:endParaRPr lang="ru-RU" sz="1400" dirty="0"/>
          </a:p>
          <a:p>
            <a:pPr algn="just"/>
            <a:endParaRPr lang="ru-RU" sz="1400" dirty="0" smtClean="0"/>
          </a:p>
          <a:p>
            <a:pPr algn="just"/>
            <a:endParaRPr lang="ru-RU" sz="14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 smtClean="0"/>
              <a:t>В </a:t>
            </a:r>
            <a:r>
              <a:rPr lang="ru-RU" sz="1400" b="1" dirty="0" smtClean="0"/>
              <a:t>здание</a:t>
            </a:r>
            <a:r>
              <a:rPr lang="ru-RU" sz="1400" dirty="0" smtClean="0"/>
              <a:t> школы </a:t>
            </a:r>
            <a:r>
              <a:rPr lang="ru-RU" sz="1400" b="1" dirty="0" smtClean="0"/>
              <a:t>входят</a:t>
            </a:r>
            <a:r>
              <a:rPr lang="ru-RU" sz="1400" dirty="0" smtClean="0"/>
              <a:t> только обучающиеся </a:t>
            </a:r>
            <a:r>
              <a:rPr lang="ru-RU" sz="1400" b="1" dirty="0" smtClean="0"/>
              <a:t>1 классов</a:t>
            </a:r>
            <a:r>
              <a:rPr lang="ru-RU" sz="1400" dirty="0" smtClean="0"/>
              <a:t>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b="1" dirty="0" smtClean="0"/>
              <a:t>Родители ожидают на улице.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b="1" dirty="0" smtClean="0"/>
              <a:t>Ограничение количества  </a:t>
            </a:r>
            <a:r>
              <a:rPr lang="ru-RU" sz="1400" dirty="0" smtClean="0"/>
              <a:t>представителей от семьи </a:t>
            </a:r>
            <a:r>
              <a:rPr lang="ru-RU" sz="1400" b="1" dirty="0" smtClean="0"/>
              <a:t>(не более 2-х).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234369" y="3209160"/>
            <a:ext cx="267735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>
                <a:solidFill>
                  <a:schemeClr val="accent1">
                    <a:lumMod val="75000"/>
                  </a:schemeClr>
                </a:solidFill>
              </a:rPr>
              <a:t>Организация образовательного 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</a:rPr>
              <a:t>процесса</a:t>
            </a:r>
            <a:endParaRPr lang="ru-RU" sz="1400" b="1" i="1" u="sng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just"/>
            <a:endParaRPr lang="ru-RU" sz="14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1400" b="1" i="1" dirty="0" smtClean="0"/>
              <a:t>1 -  11 классы</a:t>
            </a:r>
            <a:r>
              <a:rPr lang="ru-RU" sz="1400" b="1" i="1" dirty="0"/>
              <a:t> </a:t>
            </a:r>
            <a:r>
              <a:rPr lang="ru-RU" sz="1400" b="1" i="1" dirty="0" smtClean="0"/>
              <a:t>–</a:t>
            </a:r>
            <a:r>
              <a:rPr lang="ru-RU" sz="1400" b="1" dirty="0" smtClean="0"/>
              <a:t> очная </a:t>
            </a:r>
            <a:r>
              <a:rPr lang="ru-RU" sz="1400" dirty="0" smtClean="0"/>
              <a:t>форма обучения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1400" b="1" dirty="0" smtClean="0"/>
              <a:t>Коррекционные школы (классы)  </a:t>
            </a:r>
            <a:r>
              <a:rPr lang="ru-RU" sz="1400" dirty="0" smtClean="0"/>
              <a:t>- </a:t>
            </a:r>
            <a:r>
              <a:rPr lang="ru-RU" sz="1400" b="1" dirty="0" smtClean="0"/>
              <a:t>очная</a:t>
            </a:r>
            <a:r>
              <a:rPr lang="ru-RU" sz="1400" dirty="0" smtClean="0"/>
              <a:t> форма обучения 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1400" b="1" dirty="0" smtClean="0"/>
              <a:t>Школы – интернаты </a:t>
            </a:r>
            <a:r>
              <a:rPr lang="ru-RU" sz="1400" dirty="0" smtClean="0"/>
              <a:t>– </a:t>
            </a:r>
            <a:r>
              <a:rPr lang="ru-RU" sz="1400" b="1" dirty="0" smtClean="0"/>
              <a:t>очный</a:t>
            </a:r>
            <a:r>
              <a:rPr lang="ru-RU" sz="1400" dirty="0" smtClean="0"/>
              <a:t> формат обучения. </a:t>
            </a:r>
            <a:endParaRPr lang="ru-RU" sz="1400" dirty="0"/>
          </a:p>
        </p:txBody>
      </p:sp>
      <p:pic>
        <p:nvPicPr>
          <p:cNvPr id="1026" name="Picture 2" descr="http://www.egymn13.ru/images/stories/news/zvonok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6260" y="1077491"/>
            <a:ext cx="1231076" cy="1428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img2.freepng.ru/20180507/tfq/kisspng-school-last-bell-web-page-lesson-small-bells-5af0ed017d6371.9161314815257387535136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2687" y="1714500"/>
            <a:ext cx="1314211" cy="1401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1695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529075" y="4030349"/>
            <a:ext cx="7567799" cy="118511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5657850" y="4017390"/>
            <a:ext cx="66357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</a:rPr>
              <a:t>Сценарий</a:t>
            </a:r>
            <a:r>
              <a:rPr lang="ru-RU" sz="3600" b="1" dirty="0" smtClean="0"/>
              <a:t> – оптимистический</a:t>
            </a:r>
          </a:p>
          <a:p>
            <a:r>
              <a:rPr lang="ru-RU" sz="3600" b="1" dirty="0"/>
              <a:t>(гибридная форма обучения) </a:t>
            </a:r>
            <a:r>
              <a:rPr lang="ru-RU" sz="3600" b="1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48552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Прямоугольник 29"/>
          <p:cNvSpPr/>
          <p:nvPr/>
        </p:nvSpPr>
        <p:spPr>
          <a:xfrm>
            <a:off x="6124310" y="3533890"/>
            <a:ext cx="357487" cy="42568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3147040" y="3573865"/>
            <a:ext cx="357487" cy="42568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512224" y="3574173"/>
            <a:ext cx="357487" cy="42568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352887" y="4442119"/>
            <a:ext cx="262034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 smtClean="0"/>
              <a:t>Гибкий </a:t>
            </a:r>
            <a:r>
              <a:rPr lang="ru-RU" sz="1400" b="1" dirty="0"/>
              <a:t>график </a:t>
            </a:r>
            <a:r>
              <a:rPr lang="ru-RU" sz="1400" dirty="0"/>
              <a:t>(</a:t>
            </a:r>
            <a:r>
              <a:rPr lang="ru-RU" sz="1400" dirty="0" smtClean="0"/>
              <a:t>расписание) </a:t>
            </a:r>
            <a:r>
              <a:rPr lang="ru-RU" sz="1400" b="1" dirty="0"/>
              <a:t>и/или</a:t>
            </a:r>
            <a:r>
              <a:rPr lang="ru-RU" sz="1400" dirty="0"/>
              <a:t> </a:t>
            </a:r>
            <a:r>
              <a:rPr lang="ru-RU" sz="1400" dirty="0" smtClean="0"/>
              <a:t>график </a:t>
            </a:r>
            <a:r>
              <a:rPr lang="ru-RU" sz="1400" dirty="0"/>
              <a:t>обучения </a:t>
            </a:r>
            <a:r>
              <a:rPr lang="ru-RU" sz="1400" b="1" dirty="0"/>
              <a:t>в две </a:t>
            </a:r>
            <a:r>
              <a:rPr lang="ru-RU" sz="1400" b="1" dirty="0" smtClean="0"/>
              <a:t>смены</a:t>
            </a:r>
          </a:p>
          <a:p>
            <a:pPr algn="just">
              <a:buFontTx/>
              <a:buChar char="-"/>
            </a:pPr>
            <a:r>
              <a:rPr lang="ru-RU" sz="1400" dirty="0" smtClean="0"/>
              <a:t> разное время </a:t>
            </a:r>
            <a:r>
              <a:rPr lang="ru-RU" sz="1400" dirty="0"/>
              <a:t>начала </a:t>
            </a:r>
            <a:r>
              <a:rPr lang="ru-RU" sz="1400" dirty="0" smtClean="0"/>
              <a:t>занятий для параллелей классов.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064173" y="4393910"/>
            <a:ext cx="256884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 smtClean="0"/>
              <a:t>Закрепление</a:t>
            </a:r>
            <a:r>
              <a:rPr lang="ru-RU" sz="1400" dirty="0" smtClean="0"/>
              <a:t> за </a:t>
            </a:r>
            <a:r>
              <a:rPr lang="ru-RU" sz="1400" b="1" dirty="0"/>
              <a:t>каждым классом </a:t>
            </a:r>
            <a:r>
              <a:rPr lang="ru-RU" sz="1400" dirty="0" smtClean="0"/>
              <a:t>отдельного </a:t>
            </a:r>
            <a:r>
              <a:rPr lang="ru-RU" sz="1400" b="1" dirty="0" smtClean="0"/>
              <a:t>учебного кабинета.</a:t>
            </a:r>
          </a:p>
          <a:p>
            <a:pPr algn="just"/>
            <a:r>
              <a:rPr lang="ru-RU" sz="1400" b="1" dirty="0" smtClean="0"/>
              <a:t>Исключение</a:t>
            </a:r>
            <a:r>
              <a:rPr lang="ru-RU" sz="1400" dirty="0" smtClean="0"/>
              <a:t>: физическая </a:t>
            </a:r>
            <a:r>
              <a:rPr lang="ru-RU" sz="1400" dirty="0"/>
              <a:t>культура</a:t>
            </a:r>
            <a:r>
              <a:rPr lang="ru-RU" sz="1400" dirty="0" smtClean="0"/>
              <a:t>, </a:t>
            </a:r>
            <a:r>
              <a:rPr lang="ru-RU" sz="1400" dirty="0"/>
              <a:t>трудовое обучение, технология, физика, химия,  </a:t>
            </a:r>
            <a:r>
              <a:rPr lang="ru-RU" sz="1400" dirty="0" smtClean="0"/>
              <a:t>информатика.</a:t>
            </a:r>
          </a:p>
          <a:p>
            <a:pPr algn="just"/>
            <a:endParaRPr lang="ru-RU" sz="1600" b="1" dirty="0"/>
          </a:p>
        </p:txBody>
      </p:sp>
      <p:pic>
        <p:nvPicPr>
          <p:cNvPr id="17" name="Изображение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1386" y="2536592"/>
            <a:ext cx="2545170" cy="1799534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 flipH="1">
            <a:off x="481143" y="3493491"/>
            <a:ext cx="2386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1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167427" y="3494881"/>
            <a:ext cx="1645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2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138544" y="3436359"/>
            <a:ext cx="1645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3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8912772" y="237284"/>
            <a:ext cx="3279228" cy="60771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/>
          <p:cNvSpPr txBox="1"/>
          <p:nvPr/>
        </p:nvSpPr>
        <p:spPr>
          <a:xfrm>
            <a:off x="9020628" y="237284"/>
            <a:ext cx="634274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/>
              <a:t>Региональный проект  </a:t>
            </a:r>
          </a:p>
          <a:p>
            <a:r>
              <a:rPr lang="ru-RU" sz="1600" b="1" dirty="0"/>
              <a:t>«</a:t>
            </a:r>
            <a:r>
              <a:rPr lang="ru-RU" sz="1600" b="1" dirty="0" smtClean="0"/>
              <a:t>Чистая школа»</a:t>
            </a:r>
            <a:endParaRPr lang="ru-RU" sz="1600" b="1" dirty="0"/>
          </a:p>
          <a:p>
            <a:endParaRPr lang="ru-RU" sz="1600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1515684" y="7217170"/>
            <a:ext cx="89183" cy="33836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2243535" y="612323"/>
            <a:ext cx="48743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Организация образовательного процесса в ОО</a:t>
            </a:r>
            <a:endParaRPr lang="ru-RU" b="1" dirty="0"/>
          </a:p>
        </p:txBody>
      </p:sp>
      <p:sp>
        <p:nvSpPr>
          <p:cNvPr id="2" name="TextBox 1"/>
          <p:cNvSpPr txBox="1"/>
          <p:nvPr/>
        </p:nvSpPr>
        <p:spPr>
          <a:xfrm>
            <a:off x="1713177" y="7217170"/>
            <a:ext cx="28493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Очная форма обучения </a:t>
            </a:r>
            <a:endParaRPr lang="ru-RU" sz="1400" b="1" dirty="0"/>
          </a:p>
        </p:txBody>
      </p:sp>
      <p:pic>
        <p:nvPicPr>
          <p:cNvPr id="34" name="Изображение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25" t="13529" r="46564" b="23137"/>
          <a:stretch/>
        </p:blipFill>
        <p:spPr>
          <a:xfrm>
            <a:off x="1386776" y="2304554"/>
            <a:ext cx="1173891" cy="1573306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3137836" y="4423433"/>
            <a:ext cx="2733575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 smtClean="0"/>
              <a:t>Уменьшение времени нахождения </a:t>
            </a:r>
            <a:r>
              <a:rPr lang="ru-RU" sz="1400" dirty="0" smtClean="0"/>
              <a:t>в школе:</a:t>
            </a:r>
          </a:p>
          <a:p>
            <a:pPr algn="just">
              <a:buFontTx/>
              <a:buChar char="-"/>
            </a:pPr>
            <a:r>
              <a:rPr lang="ru-RU" sz="1400" b="1" dirty="0" smtClean="0"/>
              <a:t> ряд </a:t>
            </a:r>
            <a:r>
              <a:rPr lang="ru-RU" sz="1400" b="1" dirty="0"/>
              <a:t>предметов </a:t>
            </a:r>
            <a:r>
              <a:rPr lang="ru-RU" sz="1400" dirty="0"/>
              <a:t>(изо, музыка, </a:t>
            </a:r>
            <a:r>
              <a:rPr lang="ru-RU" sz="1400" dirty="0" smtClean="0"/>
              <a:t>ОРКСЭ и др.)  </a:t>
            </a:r>
            <a:r>
              <a:rPr lang="ru-RU" sz="1400" b="1" dirty="0" smtClean="0"/>
              <a:t>дистанционно;</a:t>
            </a:r>
          </a:p>
          <a:p>
            <a:pPr algn="just">
              <a:buFontTx/>
              <a:buChar char="-"/>
            </a:pPr>
            <a:r>
              <a:rPr lang="ru-RU" sz="1400" b="1" dirty="0" smtClean="0"/>
              <a:t> физическая культура – </a:t>
            </a:r>
            <a:r>
              <a:rPr lang="ru-RU" sz="1400" dirty="0" smtClean="0"/>
              <a:t>максимально </a:t>
            </a:r>
            <a:r>
              <a:rPr lang="ru-RU" sz="1400" b="1" dirty="0" smtClean="0"/>
              <a:t>на свежем воздухе.</a:t>
            </a:r>
            <a:r>
              <a:rPr lang="ru-RU" sz="1400" dirty="0" smtClean="0"/>
              <a:t> </a:t>
            </a:r>
            <a:endParaRPr lang="ru-RU" sz="1400" dirty="0"/>
          </a:p>
        </p:txBody>
      </p:sp>
      <p:grpSp>
        <p:nvGrpSpPr>
          <p:cNvPr id="3" name="Группа 2"/>
          <p:cNvGrpSpPr/>
          <p:nvPr/>
        </p:nvGrpSpPr>
        <p:grpSpPr>
          <a:xfrm>
            <a:off x="8912772" y="3525407"/>
            <a:ext cx="369919" cy="523220"/>
            <a:chOff x="8359911" y="3765782"/>
            <a:chExt cx="369919" cy="523220"/>
          </a:xfrm>
        </p:grpSpPr>
        <p:sp>
          <p:nvSpPr>
            <p:cNvPr id="37" name="Прямоугольник 36"/>
            <p:cNvSpPr/>
            <p:nvPr/>
          </p:nvSpPr>
          <p:spPr>
            <a:xfrm>
              <a:off x="8372343" y="3784329"/>
              <a:ext cx="357487" cy="425689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8359911" y="3765782"/>
              <a:ext cx="16450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/>
                <a:t>4</a:t>
              </a:r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8944431" y="4394350"/>
            <a:ext cx="29024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/>
              <a:t>Организация выдачи </a:t>
            </a:r>
            <a:r>
              <a:rPr lang="ru-RU" sz="1400" b="1" dirty="0" smtClean="0"/>
              <a:t>учебников</a:t>
            </a:r>
            <a:endParaRPr lang="ru-RU" sz="1400" dirty="0"/>
          </a:p>
          <a:p>
            <a:pPr algn="just"/>
            <a:r>
              <a:rPr lang="ru-RU" sz="1400" dirty="0"/>
              <a:t>Получение учебников по индивидуальному графику </a:t>
            </a:r>
            <a:r>
              <a:rPr lang="ru-RU" sz="1400" dirty="0" smtClean="0"/>
              <a:t>до </a:t>
            </a:r>
            <a:r>
              <a:rPr lang="ru-RU" sz="1400" dirty="0"/>
              <a:t>начала образовательного процесса (во второй половине августа 2020 года).</a:t>
            </a:r>
            <a:endParaRPr lang="ru-RU" sz="1600" b="1" dirty="0"/>
          </a:p>
        </p:txBody>
      </p:sp>
      <p:pic>
        <p:nvPicPr>
          <p:cNvPr id="41" name="Изображение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55705" y="2632157"/>
            <a:ext cx="1885893" cy="1272410"/>
          </a:xfrm>
          <a:prstGeom prst="rect">
            <a:avLst/>
          </a:prstGeom>
        </p:spPr>
      </p:pic>
      <p:grpSp>
        <p:nvGrpSpPr>
          <p:cNvPr id="6" name="Группа 5"/>
          <p:cNvGrpSpPr/>
          <p:nvPr/>
        </p:nvGrpSpPr>
        <p:grpSpPr>
          <a:xfrm>
            <a:off x="1827819" y="486912"/>
            <a:ext cx="385102" cy="544046"/>
            <a:chOff x="1827819" y="486912"/>
            <a:chExt cx="385102" cy="544046"/>
          </a:xfrm>
        </p:grpSpPr>
        <p:sp>
          <p:nvSpPr>
            <p:cNvPr id="32" name="Прямоугольник 31"/>
            <p:cNvSpPr/>
            <p:nvPr/>
          </p:nvSpPr>
          <p:spPr>
            <a:xfrm>
              <a:off x="2127556" y="510245"/>
              <a:ext cx="85365" cy="520713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827819" y="486912"/>
              <a:ext cx="35060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 smtClean="0"/>
                <a:t>1</a:t>
              </a:r>
              <a:endParaRPr lang="ru-RU" sz="2800" b="1" dirty="0"/>
            </a:p>
          </p:txBody>
        </p:sp>
      </p:grpSp>
      <p:pic>
        <p:nvPicPr>
          <p:cNvPr id="27" name="Изображение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6633" y="2668974"/>
            <a:ext cx="1907593" cy="1349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091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512224" y="3783723"/>
            <a:ext cx="357487" cy="42568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281655" y="4705596"/>
            <a:ext cx="250311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/>
              <a:t>Обеспечение </a:t>
            </a:r>
            <a:r>
              <a:rPr lang="ru-RU" sz="1400" b="1" dirty="0" smtClean="0"/>
              <a:t>распределённой логистики входа (выхода) </a:t>
            </a:r>
            <a:r>
              <a:rPr lang="ru-RU" sz="1400" dirty="0" smtClean="0"/>
              <a:t>людей в здание школы. 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!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485166" y="4705596"/>
            <a:ext cx="28258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 smtClean="0"/>
              <a:t>Гигиеническая обработка </a:t>
            </a:r>
            <a:r>
              <a:rPr lang="ru-RU" sz="1400" b="1" dirty="0"/>
              <a:t>рук</a:t>
            </a:r>
            <a:r>
              <a:rPr lang="ru-RU" sz="1400" dirty="0"/>
              <a:t> с применением кожных антисептиков </a:t>
            </a:r>
            <a:r>
              <a:rPr lang="ru-RU" sz="1400" b="1" dirty="0"/>
              <a:t>при входе </a:t>
            </a:r>
            <a:r>
              <a:rPr lang="ru-RU" sz="1400" dirty="0"/>
              <a:t>в </a:t>
            </a:r>
            <a:r>
              <a:rPr lang="ru-RU" sz="1400" dirty="0" smtClean="0"/>
              <a:t>школу, </a:t>
            </a:r>
            <a:r>
              <a:rPr lang="ru-RU" sz="1400" b="1" dirty="0" smtClean="0"/>
              <a:t>помещения </a:t>
            </a:r>
            <a:r>
              <a:rPr lang="ru-RU" sz="1400" b="1" dirty="0"/>
              <a:t>для приема пищи</a:t>
            </a:r>
            <a:r>
              <a:rPr lang="ru-RU" sz="1400" dirty="0"/>
              <a:t>, </a:t>
            </a:r>
            <a:r>
              <a:rPr lang="ru-RU" sz="1400" b="1" dirty="0" smtClean="0"/>
              <a:t>санитарные </a:t>
            </a:r>
            <a:r>
              <a:rPr lang="ru-RU" sz="1400" b="1" dirty="0"/>
              <a:t>узлы и туалетные </a:t>
            </a:r>
            <a:r>
              <a:rPr lang="ru-RU" sz="1400" b="1" dirty="0" smtClean="0"/>
              <a:t>комнаты.</a:t>
            </a:r>
          </a:p>
        </p:txBody>
      </p:sp>
      <p:sp>
        <p:nvSpPr>
          <p:cNvPr id="18" name="TextBox 17"/>
          <p:cNvSpPr txBox="1"/>
          <p:nvPr/>
        </p:nvSpPr>
        <p:spPr>
          <a:xfrm flipH="1">
            <a:off x="481143" y="3703041"/>
            <a:ext cx="2386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1</a:t>
            </a:r>
            <a:endParaRPr lang="ru-RU" sz="2800" b="1" dirty="0"/>
          </a:p>
        </p:txBody>
      </p:sp>
      <p:grpSp>
        <p:nvGrpSpPr>
          <p:cNvPr id="3" name="Группа 2"/>
          <p:cNvGrpSpPr/>
          <p:nvPr/>
        </p:nvGrpSpPr>
        <p:grpSpPr>
          <a:xfrm>
            <a:off x="3227612" y="3712038"/>
            <a:ext cx="388095" cy="523220"/>
            <a:chOff x="4292620" y="3645910"/>
            <a:chExt cx="388095" cy="523220"/>
          </a:xfrm>
        </p:grpSpPr>
        <p:sp>
          <p:nvSpPr>
            <p:cNvPr id="29" name="Прямоугольник 28"/>
            <p:cNvSpPr/>
            <p:nvPr/>
          </p:nvSpPr>
          <p:spPr>
            <a:xfrm>
              <a:off x="4323228" y="3730313"/>
              <a:ext cx="357487" cy="425689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292620" y="3645910"/>
              <a:ext cx="16450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/>
                <a:t>2</a:t>
              </a:r>
            </a:p>
          </p:txBody>
        </p:sp>
      </p:grpSp>
      <p:grpSp>
        <p:nvGrpSpPr>
          <p:cNvPr id="4" name="Группа 3"/>
          <p:cNvGrpSpPr/>
          <p:nvPr/>
        </p:nvGrpSpPr>
        <p:grpSpPr>
          <a:xfrm>
            <a:off x="5579915" y="3738932"/>
            <a:ext cx="357487" cy="523220"/>
            <a:chOff x="8271873" y="3645910"/>
            <a:chExt cx="357487" cy="523220"/>
          </a:xfrm>
        </p:grpSpPr>
        <p:sp>
          <p:nvSpPr>
            <p:cNvPr id="30" name="Прямоугольник 29"/>
            <p:cNvSpPr/>
            <p:nvPr/>
          </p:nvSpPr>
          <p:spPr>
            <a:xfrm>
              <a:off x="8271873" y="3703041"/>
              <a:ext cx="357487" cy="425689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8299939" y="3645910"/>
              <a:ext cx="16450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/>
                <a:t>3</a:t>
              </a:r>
            </a:p>
          </p:txBody>
        </p:sp>
      </p:grpSp>
      <p:sp>
        <p:nvSpPr>
          <p:cNvPr id="22" name="Прямоугольник 21"/>
          <p:cNvSpPr/>
          <p:nvPr/>
        </p:nvSpPr>
        <p:spPr>
          <a:xfrm>
            <a:off x="8912772" y="237284"/>
            <a:ext cx="3279228" cy="60771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/>
          <p:cNvSpPr txBox="1"/>
          <p:nvPr/>
        </p:nvSpPr>
        <p:spPr>
          <a:xfrm>
            <a:off x="9020628" y="237284"/>
            <a:ext cx="634274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/>
              <a:t>Региональный проект  </a:t>
            </a:r>
          </a:p>
          <a:p>
            <a:r>
              <a:rPr lang="ru-RU" sz="1600" b="1" dirty="0"/>
              <a:t>«</a:t>
            </a:r>
            <a:r>
              <a:rPr lang="ru-RU" sz="1600" b="1" dirty="0" smtClean="0"/>
              <a:t>Чистая школа»</a:t>
            </a:r>
            <a:endParaRPr lang="ru-RU" sz="1600" b="1" dirty="0"/>
          </a:p>
          <a:p>
            <a:endParaRPr lang="ru-RU" sz="1600" dirty="0"/>
          </a:p>
        </p:txBody>
      </p:sp>
      <p:sp>
        <p:nvSpPr>
          <p:cNvPr id="36" name="TextBox 35"/>
          <p:cNvSpPr txBox="1"/>
          <p:nvPr/>
        </p:nvSpPr>
        <p:spPr>
          <a:xfrm>
            <a:off x="2882607" y="4705596"/>
            <a:ext cx="240688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400" dirty="0"/>
              <a:t>Проведение </a:t>
            </a:r>
            <a:r>
              <a:rPr lang="ru-RU" sz="1400" b="1" dirty="0"/>
              <a:t>термометрии</a:t>
            </a:r>
            <a:r>
              <a:rPr lang="ru-RU" sz="1400" dirty="0"/>
              <a:t> лиц (при входе), </a:t>
            </a:r>
            <a:r>
              <a:rPr lang="ru-RU" sz="1400" b="1" dirty="0" smtClean="0"/>
              <a:t>обследование </a:t>
            </a:r>
            <a:r>
              <a:rPr lang="ru-RU" sz="1400" b="1" dirty="0"/>
              <a:t>и учет</a:t>
            </a:r>
            <a:r>
              <a:rPr lang="ru-RU" sz="1400" dirty="0"/>
              <a:t> лиц с </a:t>
            </a:r>
            <a:r>
              <a:rPr lang="ru-RU" sz="1400" dirty="0" smtClean="0"/>
              <a:t>признаками ОРВ, </a:t>
            </a:r>
          </a:p>
          <a:p>
            <a:pPr lvl="0"/>
            <a:r>
              <a:rPr lang="ru-RU" sz="1400" b="1" dirty="0"/>
              <a:t>н</a:t>
            </a:r>
            <a:r>
              <a:rPr lang="ru-RU" sz="1400" b="1" dirty="0" smtClean="0"/>
              <a:t>аличие на </a:t>
            </a:r>
            <a:r>
              <a:rPr lang="en-US" sz="1400" b="1" dirty="0" smtClean="0"/>
              <a:t>I </a:t>
            </a:r>
            <a:r>
              <a:rPr lang="ru-RU" sz="1400" b="1" dirty="0" smtClean="0"/>
              <a:t>этаже </a:t>
            </a:r>
            <a:r>
              <a:rPr lang="ru-RU" sz="1400" dirty="0" smtClean="0"/>
              <a:t>помещения для изоляции лиц с признаками ОРВ.</a:t>
            </a:r>
            <a:endParaRPr lang="ru-RU" sz="1400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8649596" y="3829782"/>
            <a:ext cx="357487" cy="42568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TextBox 26"/>
          <p:cNvSpPr txBox="1"/>
          <p:nvPr/>
        </p:nvSpPr>
        <p:spPr>
          <a:xfrm flipH="1">
            <a:off x="8674111" y="3801946"/>
            <a:ext cx="2386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4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8702384" y="4700761"/>
            <a:ext cx="303689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/>
              <a:t>О</a:t>
            </a:r>
            <a:r>
              <a:rPr lang="ru-RU" sz="1400" b="1" dirty="0" smtClean="0"/>
              <a:t>беззараживание </a:t>
            </a:r>
            <a:r>
              <a:rPr lang="ru-RU" sz="1400" b="1" dirty="0"/>
              <a:t>воздуха</a:t>
            </a:r>
            <a:r>
              <a:rPr lang="ru-RU" sz="1400" dirty="0"/>
              <a:t> с использованием оборудования по обеззараживанию </a:t>
            </a:r>
            <a:r>
              <a:rPr lang="ru-RU" sz="1400" dirty="0" smtClean="0"/>
              <a:t>воздуха. </a:t>
            </a:r>
            <a:r>
              <a:rPr lang="ru-RU" sz="1400" b="1" dirty="0"/>
              <a:t>П</a:t>
            </a:r>
            <a:r>
              <a:rPr lang="ru-RU" sz="1400" b="1" dirty="0" smtClean="0"/>
              <a:t>роветривание</a:t>
            </a:r>
            <a:r>
              <a:rPr lang="ru-RU" sz="1400" dirty="0" smtClean="0"/>
              <a:t> </a:t>
            </a:r>
            <a:r>
              <a:rPr lang="ru-RU" sz="1400" dirty="0"/>
              <a:t>рекреаций и коридоров помещений </a:t>
            </a:r>
            <a:r>
              <a:rPr lang="ru-RU" sz="1400" dirty="0" smtClean="0"/>
              <a:t>школ  </a:t>
            </a:r>
            <a:r>
              <a:rPr lang="ru-RU" sz="1400" dirty="0"/>
              <a:t>проводиться во время уроков, а учебных кабинетов - во время </a:t>
            </a:r>
            <a:r>
              <a:rPr lang="ru-RU" sz="1400" dirty="0" smtClean="0"/>
              <a:t>перемен.</a:t>
            </a:r>
            <a:endParaRPr lang="ru-RU" sz="1600" b="1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1877976" y="524966"/>
            <a:ext cx="5907871" cy="544046"/>
            <a:chOff x="1877976" y="524966"/>
            <a:chExt cx="5907871" cy="544046"/>
          </a:xfrm>
        </p:grpSpPr>
        <p:sp>
          <p:nvSpPr>
            <p:cNvPr id="33" name="Прямоугольник 32"/>
            <p:cNvSpPr/>
            <p:nvPr/>
          </p:nvSpPr>
          <p:spPr>
            <a:xfrm>
              <a:off x="2243535" y="612323"/>
              <a:ext cx="554231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b="1" dirty="0"/>
                <a:t>Организация противоэпидемического режима в ОО</a:t>
              </a:r>
            </a:p>
          </p:txBody>
        </p:sp>
        <p:grpSp>
          <p:nvGrpSpPr>
            <p:cNvPr id="35" name="Группа 34"/>
            <p:cNvGrpSpPr/>
            <p:nvPr/>
          </p:nvGrpSpPr>
          <p:grpSpPr>
            <a:xfrm>
              <a:off x="1877976" y="524966"/>
              <a:ext cx="385102" cy="544046"/>
              <a:chOff x="1827819" y="486912"/>
              <a:chExt cx="385102" cy="544046"/>
            </a:xfrm>
          </p:grpSpPr>
          <p:sp>
            <p:nvSpPr>
              <p:cNvPr id="38" name="Прямоугольник 37"/>
              <p:cNvSpPr/>
              <p:nvPr/>
            </p:nvSpPr>
            <p:spPr>
              <a:xfrm>
                <a:off x="2127556" y="510245"/>
                <a:ext cx="85365" cy="520713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1827819" y="486912"/>
                <a:ext cx="35060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800" b="1" dirty="0" smtClean="0"/>
                  <a:t>2</a:t>
                </a:r>
                <a:endParaRPr lang="ru-RU" sz="2800" b="1" dirty="0"/>
              </a:p>
            </p:txBody>
          </p:sp>
        </p:grpSp>
      </p:grpSp>
      <p:sp>
        <p:nvSpPr>
          <p:cNvPr id="5" name="TextBox 4"/>
          <p:cNvSpPr txBox="1"/>
          <p:nvPr/>
        </p:nvSpPr>
        <p:spPr>
          <a:xfrm>
            <a:off x="3844727" y="1769488"/>
            <a:ext cx="80520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/>
              <a:t>С</a:t>
            </a:r>
            <a:r>
              <a:rPr lang="ru-RU" sz="1400" b="1" dirty="0" smtClean="0"/>
              <a:t>анитарно-эпидемиологические </a:t>
            </a:r>
            <a:r>
              <a:rPr lang="ru-RU" sz="1400" b="1" dirty="0">
                <a:hlinkClick r:id="rId2"/>
              </a:rPr>
              <a:t>правила</a:t>
            </a:r>
            <a:r>
              <a:rPr lang="ru-RU" sz="1400" b="1" dirty="0"/>
              <a:t> СП</a:t>
            </a:r>
            <a:r>
              <a:rPr lang="ru-RU" sz="1400" dirty="0"/>
              <a:t> 3.1/2.4.3598-20 "Санитарно-эпидемиологические требования к устройству, содержанию и организации работы образовательных организаций и других объектов социальной инфраструктуры для детей и молодежи в условиях распространения новой </a:t>
            </a:r>
            <a:r>
              <a:rPr lang="ru-RU" sz="1400" dirty="0" err="1"/>
              <a:t>коронавирусной</a:t>
            </a:r>
            <a:r>
              <a:rPr lang="ru-RU" sz="1400" dirty="0"/>
              <a:t> инфекции (COVID-19)" </a:t>
            </a:r>
            <a:r>
              <a:rPr lang="ru-RU" sz="1400" dirty="0" smtClean="0"/>
              <a:t>                                                               </a:t>
            </a:r>
            <a:r>
              <a:rPr lang="ru-RU" sz="1400" b="1" dirty="0"/>
              <a:t>Д</a:t>
            </a:r>
            <a:r>
              <a:rPr lang="ru-RU" sz="1400" b="1" dirty="0" smtClean="0"/>
              <a:t>ействуют </a:t>
            </a:r>
            <a:r>
              <a:rPr lang="ru-RU" sz="1400" b="1" dirty="0"/>
              <a:t>до 1 января 2021 г.</a:t>
            </a:r>
            <a:endParaRPr lang="ru-RU" sz="1400" dirty="0"/>
          </a:p>
        </p:txBody>
      </p:sp>
      <p:pic>
        <p:nvPicPr>
          <p:cNvPr id="40" name="Изображение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5905" y="1679965"/>
            <a:ext cx="1948007" cy="1211153"/>
          </a:xfrm>
          <a:prstGeom prst="rect">
            <a:avLst/>
          </a:prstGeom>
        </p:spPr>
      </p:pic>
      <p:pic>
        <p:nvPicPr>
          <p:cNvPr id="26" name="Рисунок 25" descr="http://ae01.alicdn.com/kf/Hb18aef35551b48fe97bdbe744c815a075.jpg_q50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1475" y="3629876"/>
            <a:ext cx="825500" cy="825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Рисунок 31" descr="https://st.depositphotos.com/1815808/1417/i/950/depositphotos_14173545-stock-photo-arrows-pionting-a-ball-rendered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721" y="3703041"/>
            <a:ext cx="1193800" cy="895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Рисунок 33" descr="https://ae01.alicdn.com/kf/HTB1oD.UKXXXXXb7XXXXq6xXFXXXG/1000-ml-Sterlizer-Infravermelho-Saboneteira-Sensor-de-Desinfetante-Dispensador-de-Sab-o-Titular-para-o-lcool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3496" y="3621938"/>
            <a:ext cx="828675" cy="828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Рисунок 36" descr="https://nsk.nv-lab.ru/images/upload/editor4127.jpg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6088" y="3621938"/>
            <a:ext cx="632460" cy="790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Рисунок 40" descr="https://nsk.nv-lab.ru/images/upload/editor7942.jpg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8654" y="3829050"/>
            <a:ext cx="600075" cy="800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46611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541060" y="3490196"/>
            <a:ext cx="357487" cy="42568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285572" y="4255471"/>
            <a:ext cx="264565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400" b="1" dirty="0"/>
              <a:t>Проведение:</a:t>
            </a:r>
            <a:endParaRPr lang="ru-RU" sz="1400" dirty="0"/>
          </a:p>
          <a:p>
            <a:pPr algn="just">
              <a:buFontTx/>
              <a:buChar char="-"/>
            </a:pPr>
            <a:r>
              <a:rPr lang="ru-RU" sz="1400" b="1" dirty="0" smtClean="0"/>
              <a:t> уборки</a:t>
            </a:r>
            <a:r>
              <a:rPr lang="ru-RU" sz="1400" dirty="0" smtClean="0"/>
              <a:t> </a:t>
            </a:r>
            <a:r>
              <a:rPr lang="ru-RU" sz="1400" dirty="0"/>
              <a:t>всех помещений с применением моющих и дезинфицирующих средств и очисткой вентиляционных решеток непосредственно </a:t>
            </a:r>
            <a:r>
              <a:rPr lang="ru-RU" sz="1400" b="1" dirty="0"/>
              <a:t>перед началом</a:t>
            </a:r>
            <a:r>
              <a:rPr lang="ru-RU" sz="1400" dirty="0"/>
              <a:t> функционирования </a:t>
            </a:r>
            <a:r>
              <a:rPr lang="ru-RU" sz="1400" dirty="0" smtClean="0"/>
              <a:t>школы;</a:t>
            </a:r>
          </a:p>
          <a:p>
            <a:r>
              <a:rPr lang="ru-RU" sz="1400" b="1" dirty="0" smtClean="0"/>
              <a:t>      (не позднее 31.08.20)</a:t>
            </a:r>
            <a:endParaRPr lang="ru-RU" sz="1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6075455" y="4362606"/>
            <a:ext cx="267596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/>
              <a:t>О</a:t>
            </a:r>
            <a:r>
              <a:rPr lang="ru-RU" sz="1400" b="1" dirty="0" smtClean="0"/>
              <a:t>беспечение</a:t>
            </a:r>
            <a:r>
              <a:rPr lang="ru-RU" sz="1400" dirty="0" smtClean="0"/>
              <a:t> </a:t>
            </a:r>
            <a:r>
              <a:rPr lang="ru-RU" sz="1400" dirty="0"/>
              <a:t>постоянного </a:t>
            </a:r>
            <a:r>
              <a:rPr lang="ru-RU" sz="1400" b="1" dirty="0"/>
              <a:t>наличия</a:t>
            </a:r>
            <a:r>
              <a:rPr lang="ru-RU" sz="1400" dirty="0"/>
              <a:t> в санитарных узлах для детей и сотрудников </a:t>
            </a:r>
            <a:r>
              <a:rPr lang="ru-RU" sz="1400" b="1" dirty="0"/>
              <a:t>мыла,</a:t>
            </a:r>
            <a:r>
              <a:rPr lang="ru-RU" sz="1400" dirty="0"/>
              <a:t> а также </a:t>
            </a:r>
            <a:r>
              <a:rPr lang="ru-RU" sz="1400" b="1" dirty="0"/>
              <a:t>кожных антисептиков</a:t>
            </a:r>
            <a:r>
              <a:rPr lang="ru-RU" sz="1400" dirty="0"/>
              <a:t> для обработки </a:t>
            </a:r>
            <a:r>
              <a:rPr lang="ru-RU" sz="1400" dirty="0" smtClean="0"/>
              <a:t>рук.</a:t>
            </a:r>
            <a:endParaRPr lang="ru-RU" sz="1400" b="1" dirty="0" smtClean="0"/>
          </a:p>
        </p:txBody>
      </p:sp>
      <p:sp>
        <p:nvSpPr>
          <p:cNvPr id="18" name="TextBox 17"/>
          <p:cNvSpPr txBox="1"/>
          <p:nvPr/>
        </p:nvSpPr>
        <p:spPr>
          <a:xfrm flipH="1">
            <a:off x="509521" y="3498562"/>
            <a:ext cx="2386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5</a:t>
            </a:r>
          </a:p>
        </p:txBody>
      </p:sp>
      <p:grpSp>
        <p:nvGrpSpPr>
          <p:cNvPr id="3" name="Группа 2"/>
          <p:cNvGrpSpPr/>
          <p:nvPr/>
        </p:nvGrpSpPr>
        <p:grpSpPr>
          <a:xfrm>
            <a:off x="6129977" y="3555693"/>
            <a:ext cx="388095" cy="523220"/>
            <a:chOff x="4292620" y="3645910"/>
            <a:chExt cx="388095" cy="523220"/>
          </a:xfrm>
        </p:grpSpPr>
        <p:sp>
          <p:nvSpPr>
            <p:cNvPr id="29" name="Прямоугольник 28"/>
            <p:cNvSpPr/>
            <p:nvPr/>
          </p:nvSpPr>
          <p:spPr>
            <a:xfrm>
              <a:off x="4323228" y="3730313"/>
              <a:ext cx="357487" cy="425689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292620" y="3645910"/>
              <a:ext cx="16450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 smtClean="0"/>
                <a:t>6</a:t>
              </a:r>
              <a:endParaRPr lang="ru-RU" sz="2800" b="1" dirty="0"/>
            </a:p>
          </p:txBody>
        </p:sp>
      </p:grpSp>
      <p:grpSp>
        <p:nvGrpSpPr>
          <p:cNvPr id="4" name="Группа 3"/>
          <p:cNvGrpSpPr/>
          <p:nvPr/>
        </p:nvGrpSpPr>
        <p:grpSpPr>
          <a:xfrm>
            <a:off x="9161865" y="3498562"/>
            <a:ext cx="357487" cy="523220"/>
            <a:chOff x="8271873" y="3645910"/>
            <a:chExt cx="357487" cy="523220"/>
          </a:xfrm>
        </p:grpSpPr>
        <p:sp>
          <p:nvSpPr>
            <p:cNvPr id="30" name="Прямоугольник 29"/>
            <p:cNvSpPr/>
            <p:nvPr/>
          </p:nvSpPr>
          <p:spPr>
            <a:xfrm>
              <a:off x="8271873" y="3703041"/>
              <a:ext cx="357487" cy="425689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8299939" y="3645910"/>
              <a:ext cx="16450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 smtClean="0"/>
                <a:t>7</a:t>
              </a:r>
              <a:endParaRPr lang="ru-RU" sz="2800" b="1" dirty="0"/>
            </a:p>
          </p:txBody>
        </p:sp>
      </p:grpSp>
      <p:sp>
        <p:nvSpPr>
          <p:cNvPr id="22" name="Прямоугольник 21"/>
          <p:cNvSpPr/>
          <p:nvPr/>
        </p:nvSpPr>
        <p:spPr>
          <a:xfrm>
            <a:off x="8912772" y="237284"/>
            <a:ext cx="3279228" cy="60771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/>
          <p:cNvSpPr txBox="1"/>
          <p:nvPr/>
        </p:nvSpPr>
        <p:spPr>
          <a:xfrm>
            <a:off x="9020628" y="237284"/>
            <a:ext cx="634274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/>
              <a:t>Региональный проект  </a:t>
            </a:r>
          </a:p>
          <a:p>
            <a:r>
              <a:rPr lang="ru-RU" sz="1600" b="1" dirty="0"/>
              <a:t>«</a:t>
            </a:r>
            <a:r>
              <a:rPr lang="ru-RU" sz="1600" b="1" dirty="0" smtClean="0"/>
              <a:t>Чистая школа»</a:t>
            </a:r>
            <a:endParaRPr lang="ru-RU" sz="1600" b="1" dirty="0"/>
          </a:p>
          <a:p>
            <a:endParaRPr lang="ru-RU" sz="1600" dirty="0"/>
          </a:p>
        </p:txBody>
      </p:sp>
      <p:sp>
        <p:nvSpPr>
          <p:cNvPr id="36" name="TextBox 35"/>
          <p:cNvSpPr txBox="1"/>
          <p:nvPr/>
        </p:nvSpPr>
        <p:spPr>
          <a:xfrm>
            <a:off x="2985746" y="4470914"/>
            <a:ext cx="3089709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ru-RU" sz="1400" b="1" dirty="0" smtClean="0"/>
              <a:t>ежедневной </a:t>
            </a:r>
            <a:r>
              <a:rPr lang="ru-RU" sz="1400" b="1" dirty="0"/>
              <a:t>влажной уборки</a:t>
            </a:r>
            <a:r>
              <a:rPr lang="ru-RU" sz="1400" dirty="0"/>
              <a:t> помещений с применением дезинфицирующих средств с обработкой всех контактных </a:t>
            </a:r>
            <a:r>
              <a:rPr lang="ru-RU" sz="1400" dirty="0" smtClean="0"/>
              <a:t>поверхностей;</a:t>
            </a:r>
          </a:p>
          <a:p>
            <a:pPr marL="285750" indent="-285750">
              <a:buFontTx/>
              <a:buChar char="-"/>
            </a:pPr>
            <a:r>
              <a:rPr lang="ru-RU" sz="1400" b="1" dirty="0" smtClean="0"/>
              <a:t>генеральной </a:t>
            </a:r>
            <a:r>
              <a:rPr lang="ru-RU" sz="1400" b="1" dirty="0"/>
              <a:t>уборки</a:t>
            </a:r>
            <a:r>
              <a:rPr lang="ru-RU" sz="1400" dirty="0"/>
              <a:t> не реже </a:t>
            </a:r>
            <a:r>
              <a:rPr lang="ru-RU" sz="1400" dirty="0" smtClean="0"/>
              <a:t>одн</a:t>
            </a:r>
            <a:r>
              <a:rPr lang="ru-RU" sz="1400" dirty="0"/>
              <a:t>ого раза в </a:t>
            </a:r>
            <a:r>
              <a:rPr lang="ru-RU" sz="1400" dirty="0" smtClean="0"/>
              <a:t>неделю.</a:t>
            </a:r>
            <a:endParaRPr lang="ru-RU" sz="1400" dirty="0"/>
          </a:p>
        </p:txBody>
      </p:sp>
      <p:sp>
        <p:nvSpPr>
          <p:cNvPr id="31" name="TextBox 30"/>
          <p:cNvSpPr txBox="1"/>
          <p:nvPr/>
        </p:nvSpPr>
        <p:spPr>
          <a:xfrm>
            <a:off x="9019800" y="4362606"/>
            <a:ext cx="306517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/>
              <a:t>О</a:t>
            </a:r>
            <a:r>
              <a:rPr lang="ru-RU" sz="1400" b="1" dirty="0" smtClean="0"/>
              <a:t>рганизация</a:t>
            </a:r>
            <a:r>
              <a:rPr lang="ru-RU" sz="1400" dirty="0" smtClean="0"/>
              <a:t> </a:t>
            </a:r>
            <a:r>
              <a:rPr lang="ru-RU" sz="1400" dirty="0"/>
              <a:t>работы сотрудников пищеблоков и обслуживающего персонала с использованием </a:t>
            </a:r>
            <a:r>
              <a:rPr lang="ru-RU" sz="1400" b="1" dirty="0"/>
              <a:t>средств индивидуальной защиты </a:t>
            </a:r>
            <a:r>
              <a:rPr lang="ru-RU" sz="1400" dirty="0"/>
              <a:t>органов дыхания </a:t>
            </a:r>
            <a:r>
              <a:rPr lang="ru-RU" sz="1400" dirty="0" smtClean="0"/>
              <a:t>(ношение масок), </a:t>
            </a:r>
            <a:r>
              <a:rPr lang="ru-RU" sz="1400" dirty="0"/>
              <a:t>а также </a:t>
            </a:r>
            <a:r>
              <a:rPr lang="ru-RU" sz="1400" b="1" dirty="0"/>
              <a:t>перчаток</a:t>
            </a:r>
            <a:r>
              <a:rPr lang="ru-RU" sz="1400" dirty="0"/>
              <a:t>. </a:t>
            </a:r>
            <a:endParaRPr lang="ru-RU" sz="1400" dirty="0" smtClean="0"/>
          </a:p>
          <a:p>
            <a:r>
              <a:rPr lang="ru-RU" sz="1400" b="1" dirty="0" smtClean="0"/>
              <a:t>Соблюдение масочного режима </a:t>
            </a:r>
            <a:r>
              <a:rPr lang="ru-RU" sz="1400" dirty="0" smtClean="0"/>
              <a:t>для иных сотрудников ОО </a:t>
            </a:r>
            <a:r>
              <a:rPr lang="ru-RU" sz="1400" b="1" dirty="0" smtClean="0"/>
              <a:t>категории 60+ и имеющих хронические заболевания.</a:t>
            </a:r>
          </a:p>
        </p:txBody>
      </p:sp>
      <p:grpSp>
        <p:nvGrpSpPr>
          <p:cNvPr id="2" name="Группа 1"/>
          <p:cNvGrpSpPr/>
          <p:nvPr/>
        </p:nvGrpSpPr>
        <p:grpSpPr>
          <a:xfrm>
            <a:off x="1877976" y="524966"/>
            <a:ext cx="5907871" cy="544046"/>
            <a:chOff x="1877976" y="524966"/>
            <a:chExt cx="5907871" cy="544046"/>
          </a:xfrm>
        </p:grpSpPr>
        <p:sp>
          <p:nvSpPr>
            <p:cNvPr id="33" name="Прямоугольник 32"/>
            <p:cNvSpPr/>
            <p:nvPr/>
          </p:nvSpPr>
          <p:spPr>
            <a:xfrm>
              <a:off x="2243535" y="612323"/>
              <a:ext cx="554231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b="1" dirty="0"/>
                <a:t>Организация противоэпидемического режима в ОО</a:t>
              </a:r>
            </a:p>
          </p:txBody>
        </p:sp>
        <p:grpSp>
          <p:nvGrpSpPr>
            <p:cNvPr id="35" name="Группа 34"/>
            <p:cNvGrpSpPr/>
            <p:nvPr/>
          </p:nvGrpSpPr>
          <p:grpSpPr>
            <a:xfrm>
              <a:off x="1877976" y="524966"/>
              <a:ext cx="385102" cy="544046"/>
              <a:chOff x="1827819" y="486912"/>
              <a:chExt cx="385102" cy="544046"/>
            </a:xfrm>
          </p:grpSpPr>
          <p:sp>
            <p:nvSpPr>
              <p:cNvPr id="38" name="Прямоугольник 37"/>
              <p:cNvSpPr/>
              <p:nvPr/>
            </p:nvSpPr>
            <p:spPr>
              <a:xfrm>
                <a:off x="2127556" y="510245"/>
                <a:ext cx="85365" cy="520713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1827819" y="486912"/>
                <a:ext cx="35060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800" b="1" dirty="0" smtClean="0"/>
                  <a:t>2</a:t>
                </a:r>
                <a:endParaRPr lang="ru-RU" sz="2800" b="1" dirty="0"/>
              </a:p>
            </p:txBody>
          </p:sp>
        </p:grpSp>
      </p:grpSp>
      <p:sp>
        <p:nvSpPr>
          <p:cNvPr id="5" name="TextBox 4"/>
          <p:cNvSpPr txBox="1"/>
          <p:nvPr/>
        </p:nvSpPr>
        <p:spPr>
          <a:xfrm>
            <a:off x="3556629" y="1592782"/>
            <a:ext cx="83498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/>
              <a:t>С</a:t>
            </a:r>
            <a:r>
              <a:rPr lang="ru-RU" sz="1400" b="1" dirty="0" smtClean="0"/>
              <a:t>анитарно-эпидемиологические </a:t>
            </a:r>
            <a:r>
              <a:rPr lang="ru-RU" sz="1400" b="1" dirty="0">
                <a:hlinkClick r:id="rId2"/>
              </a:rPr>
              <a:t>правила</a:t>
            </a:r>
            <a:r>
              <a:rPr lang="ru-RU" sz="1400" b="1" dirty="0"/>
              <a:t> СП</a:t>
            </a:r>
            <a:r>
              <a:rPr lang="ru-RU" sz="1400" dirty="0"/>
              <a:t> 3.1/2.4.3598-20 "Санитарно-эпидемиологические требования к устройству, содержанию и организации работы образовательных организаций и других объектов социальной инфраструктуры для детей и молодежи в условиях распространения новой </a:t>
            </a:r>
            <a:r>
              <a:rPr lang="ru-RU" sz="1400" dirty="0" err="1"/>
              <a:t>коронавирусной</a:t>
            </a:r>
            <a:r>
              <a:rPr lang="ru-RU" sz="1400" dirty="0"/>
              <a:t> инфекции (COVID-19)" </a:t>
            </a:r>
            <a:r>
              <a:rPr lang="ru-RU" sz="1400" dirty="0" smtClean="0"/>
              <a:t>                                                                       </a:t>
            </a:r>
            <a:r>
              <a:rPr lang="ru-RU" sz="1400" b="1" dirty="0"/>
              <a:t>Д</a:t>
            </a:r>
            <a:r>
              <a:rPr lang="ru-RU" sz="1400" b="1" dirty="0" smtClean="0"/>
              <a:t>ействуют </a:t>
            </a:r>
            <a:r>
              <a:rPr lang="ru-RU" sz="1400" b="1" dirty="0"/>
              <a:t>до 1 января 2021 г.</a:t>
            </a:r>
            <a:endParaRPr lang="ru-RU" sz="1400" dirty="0"/>
          </a:p>
        </p:txBody>
      </p:sp>
      <p:pic>
        <p:nvPicPr>
          <p:cNvPr id="26" name="Изображение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1858" y="1347926"/>
            <a:ext cx="2114378" cy="1314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920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451707" y="3718336"/>
            <a:ext cx="357487" cy="42568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364016" y="4336264"/>
            <a:ext cx="250311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/>
              <a:t>Д</a:t>
            </a:r>
            <a:r>
              <a:rPr lang="ru-RU" sz="1400" b="1" dirty="0" smtClean="0"/>
              <a:t>езинфекция</a:t>
            </a:r>
            <a:r>
              <a:rPr lang="ru-RU" sz="1400" dirty="0" smtClean="0"/>
              <a:t> </a:t>
            </a:r>
            <a:r>
              <a:rPr lang="ru-RU" sz="1400" dirty="0"/>
              <a:t>перед перевозкой детей </a:t>
            </a:r>
            <a:r>
              <a:rPr lang="ru-RU" sz="1400" b="1" dirty="0"/>
              <a:t>всех поверхностей салона</a:t>
            </a:r>
            <a:r>
              <a:rPr lang="ru-RU" sz="1400" dirty="0"/>
              <a:t> транспортного средства с применением дезинфицирующих </a:t>
            </a:r>
            <a:r>
              <a:rPr lang="ru-RU" sz="1400" dirty="0" smtClean="0"/>
              <a:t>средств.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289736" y="4395787"/>
            <a:ext cx="2806613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/>
              <a:t>И</a:t>
            </a:r>
            <a:r>
              <a:rPr lang="ru-RU" sz="1400" b="1" dirty="0" smtClean="0"/>
              <a:t>спользование</a:t>
            </a:r>
            <a:r>
              <a:rPr lang="ru-RU" sz="1400" dirty="0" smtClean="0"/>
              <a:t> водителем и сопровождающими лицами </a:t>
            </a:r>
            <a:r>
              <a:rPr lang="ru-RU" sz="1400" dirty="0"/>
              <a:t>при посадке и в пути следования </a:t>
            </a:r>
            <a:r>
              <a:rPr lang="ru-RU" sz="1400" b="1" dirty="0"/>
              <a:t>средств индивидуальной защиты </a:t>
            </a:r>
            <a:r>
              <a:rPr lang="ru-RU" sz="1400" dirty="0"/>
              <a:t>органов дыхания </a:t>
            </a:r>
            <a:r>
              <a:rPr lang="ru-RU" sz="1400" dirty="0" smtClean="0"/>
              <a:t>(</a:t>
            </a:r>
            <a:r>
              <a:rPr lang="ru-RU" sz="1400" dirty="0"/>
              <a:t>ношение масок</a:t>
            </a:r>
            <a:r>
              <a:rPr lang="ru-RU" sz="1400" dirty="0" smtClean="0"/>
              <a:t>), </a:t>
            </a:r>
            <a:r>
              <a:rPr lang="ru-RU" sz="1400" dirty="0"/>
              <a:t>а также </a:t>
            </a:r>
            <a:r>
              <a:rPr lang="ru-RU" sz="1400" b="1" dirty="0" smtClean="0"/>
              <a:t>перчаток.</a:t>
            </a:r>
          </a:p>
          <a:p>
            <a:pPr algn="just"/>
            <a:r>
              <a:rPr lang="ru-RU" sz="1400" b="1" dirty="0"/>
              <a:t>Использование</a:t>
            </a:r>
            <a:r>
              <a:rPr lang="ru-RU" sz="1400" dirty="0"/>
              <a:t> </a:t>
            </a:r>
            <a:r>
              <a:rPr lang="ru-RU" sz="1400" dirty="0" smtClean="0"/>
              <a:t>обучающимися при </a:t>
            </a:r>
            <a:r>
              <a:rPr lang="ru-RU" sz="1400" dirty="0"/>
              <a:t>посадке и в пути следования </a:t>
            </a:r>
            <a:r>
              <a:rPr lang="ru-RU" sz="1400" b="1" dirty="0"/>
              <a:t>средств индивидуальной защиты </a:t>
            </a:r>
            <a:r>
              <a:rPr lang="ru-RU" sz="1400" dirty="0"/>
              <a:t>органов дыхания (ношение масок</a:t>
            </a:r>
            <a:r>
              <a:rPr lang="ru-RU" sz="1400" dirty="0" smtClean="0"/>
              <a:t>).</a:t>
            </a:r>
            <a:endParaRPr lang="ru-RU" sz="1400" b="1" dirty="0" smtClean="0"/>
          </a:p>
        </p:txBody>
      </p:sp>
      <p:sp>
        <p:nvSpPr>
          <p:cNvPr id="18" name="TextBox 17"/>
          <p:cNvSpPr txBox="1"/>
          <p:nvPr/>
        </p:nvSpPr>
        <p:spPr>
          <a:xfrm flipH="1">
            <a:off x="401679" y="3669570"/>
            <a:ext cx="2386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1</a:t>
            </a:r>
            <a:endParaRPr lang="ru-RU" sz="2800" b="1" dirty="0"/>
          </a:p>
        </p:txBody>
      </p:sp>
      <p:grpSp>
        <p:nvGrpSpPr>
          <p:cNvPr id="3" name="Группа 2"/>
          <p:cNvGrpSpPr/>
          <p:nvPr/>
        </p:nvGrpSpPr>
        <p:grpSpPr>
          <a:xfrm>
            <a:off x="3258128" y="3645693"/>
            <a:ext cx="388095" cy="523220"/>
            <a:chOff x="4292620" y="3645910"/>
            <a:chExt cx="388095" cy="523220"/>
          </a:xfrm>
        </p:grpSpPr>
        <p:sp>
          <p:nvSpPr>
            <p:cNvPr id="29" name="Прямоугольник 28"/>
            <p:cNvSpPr/>
            <p:nvPr/>
          </p:nvSpPr>
          <p:spPr>
            <a:xfrm>
              <a:off x="4323228" y="3730313"/>
              <a:ext cx="357487" cy="425689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292620" y="3645910"/>
              <a:ext cx="16450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/>
                <a:t>2</a:t>
              </a:r>
            </a:p>
          </p:txBody>
        </p:sp>
      </p:grpSp>
      <p:grpSp>
        <p:nvGrpSpPr>
          <p:cNvPr id="4" name="Группа 3"/>
          <p:cNvGrpSpPr/>
          <p:nvPr/>
        </p:nvGrpSpPr>
        <p:grpSpPr>
          <a:xfrm>
            <a:off x="5602919" y="3585038"/>
            <a:ext cx="357487" cy="523220"/>
            <a:chOff x="8271873" y="3645910"/>
            <a:chExt cx="357487" cy="523220"/>
          </a:xfrm>
        </p:grpSpPr>
        <p:sp>
          <p:nvSpPr>
            <p:cNvPr id="30" name="Прямоугольник 29"/>
            <p:cNvSpPr/>
            <p:nvPr/>
          </p:nvSpPr>
          <p:spPr>
            <a:xfrm>
              <a:off x="8271873" y="3703041"/>
              <a:ext cx="357487" cy="425689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8299939" y="3645910"/>
              <a:ext cx="16450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/>
                <a:t>3</a:t>
              </a:r>
            </a:p>
          </p:txBody>
        </p:sp>
      </p:grpSp>
      <p:sp>
        <p:nvSpPr>
          <p:cNvPr id="22" name="Прямоугольник 21"/>
          <p:cNvSpPr/>
          <p:nvPr/>
        </p:nvSpPr>
        <p:spPr>
          <a:xfrm>
            <a:off x="8912772" y="237284"/>
            <a:ext cx="3279228" cy="60771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/>
          <p:cNvSpPr txBox="1"/>
          <p:nvPr/>
        </p:nvSpPr>
        <p:spPr>
          <a:xfrm>
            <a:off x="9020628" y="237284"/>
            <a:ext cx="634274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/>
              <a:t>Региональный проект  </a:t>
            </a:r>
          </a:p>
          <a:p>
            <a:r>
              <a:rPr lang="ru-RU" sz="1600" b="1" dirty="0"/>
              <a:t>«</a:t>
            </a:r>
            <a:r>
              <a:rPr lang="ru-RU" sz="1600" b="1" dirty="0" smtClean="0"/>
              <a:t>Чистая школа»</a:t>
            </a:r>
            <a:endParaRPr lang="ru-RU" sz="1600" b="1" dirty="0"/>
          </a:p>
          <a:p>
            <a:endParaRPr lang="ru-RU" sz="1600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2243535" y="612323"/>
            <a:ext cx="55423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Организация противоэпидемического режима в ОО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910377" y="4378242"/>
            <a:ext cx="223344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ru-RU" sz="1400" b="1" dirty="0"/>
              <a:t>О</a:t>
            </a:r>
            <a:r>
              <a:rPr lang="ru-RU" sz="1400" b="1" dirty="0" smtClean="0"/>
              <a:t>смотр </a:t>
            </a:r>
            <a:r>
              <a:rPr lang="ru-RU" sz="1400" b="1" dirty="0"/>
              <a:t>водителей</a:t>
            </a:r>
            <a:r>
              <a:rPr lang="ru-RU" sz="1400" dirty="0"/>
              <a:t> перед каждым рейсом с проведением </a:t>
            </a:r>
            <a:r>
              <a:rPr lang="ru-RU" sz="1400" b="1" dirty="0" smtClean="0"/>
              <a:t>термометрии.</a:t>
            </a:r>
          </a:p>
          <a:p>
            <a:pPr lvl="0" algn="just"/>
            <a:r>
              <a:rPr lang="ru-RU" sz="1400" dirty="0"/>
              <a:t>Проведение </a:t>
            </a:r>
            <a:r>
              <a:rPr lang="ru-RU" sz="1400" b="1" dirty="0"/>
              <a:t>термометрии</a:t>
            </a:r>
            <a:r>
              <a:rPr lang="ru-RU" sz="1400" dirty="0"/>
              <a:t> </a:t>
            </a:r>
            <a:r>
              <a:rPr lang="ru-RU" sz="1400" dirty="0" smtClean="0"/>
              <a:t>обучающихся и лиц их сопровождающих при посадке в автобус.</a:t>
            </a:r>
            <a:endParaRPr lang="ru-RU" sz="1400" dirty="0"/>
          </a:p>
        </p:txBody>
      </p:sp>
      <p:grpSp>
        <p:nvGrpSpPr>
          <p:cNvPr id="6" name="Группа 5"/>
          <p:cNvGrpSpPr/>
          <p:nvPr/>
        </p:nvGrpSpPr>
        <p:grpSpPr>
          <a:xfrm>
            <a:off x="8580293" y="3568172"/>
            <a:ext cx="357487" cy="523220"/>
            <a:chOff x="8649596" y="3774930"/>
            <a:chExt cx="357487" cy="523220"/>
          </a:xfrm>
        </p:grpSpPr>
        <p:sp>
          <p:nvSpPr>
            <p:cNvPr id="24" name="Прямоугольник 23"/>
            <p:cNvSpPr/>
            <p:nvPr/>
          </p:nvSpPr>
          <p:spPr>
            <a:xfrm>
              <a:off x="8649596" y="3829782"/>
              <a:ext cx="357487" cy="425689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TextBox 26"/>
            <p:cNvSpPr txBox="1"/>
            <p:nvPr/>
          </p:nvSpPr>
          <p:spPr>
            <a:xfrm flipH="1">
              <a:off x="8649596" y="3774930"/>
              <a:ext cx="23866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/>
                <a:t>4</a:t>
              </a: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8429318" y="4394835"/>
            <a:ext cx="303689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/>
              <a:t>О</a:t>
            </a:r>
            <a:r>
              <a:rPr lang="ru-RU" sz="1400" b="1" dirty="0" smtClean="0"/>
              <a:t>бработка </a:t>
            </a:r>
            <a:r>
              <a:rPr lang="ru-RU" sz="1400" b="1" dirty="0"/>
              <a:t>водителем</a:t>
            </a:r>
            <a:r>
              <a:rPr lang="ru-RU" sz="1400" dirty="0"/>
              <a:t> при посадке и в пути следования </a:t>
            </a:r>
            <a:r>
              <a:rPr lang="ru-RU" sz="1400" b="1" dirty="0"/>
              <a:t>рук</a:t>
            </a:r>
            <a:r>
              <a:rPr lang="ru-RU" sz="1400" dirty="0"/>
              <a:t> с применением </a:t>
            </a:r>
            <a:r>
              <a:rPr lang="ru-RU" sz="1400" b="1" dirty="0"/>
              <a:t>дезинфицирующих салфеток или кожных </a:t>
            </a:r>
            <a:r>
              <a:rPr lang="ru-RU" sz="1400" b="1" dirty="0" smtClean="0"/>
              <a:t>антисептиков.</a:t>
            </a:r>
          </a:p>
          <a:p>
            <a:pPr algn="just"/>
            <a:r>
              <a:rPr lang="ru-RU" sz="1400" b="1" dirty="0"/>
              <a:t>Обработка </a:t>
            </a:r>
            <a:r>
              <a:rPr lang="ru-RU" sz="1400" dirty="0" smtClean="0"/>
              <a:t>обучающимися </a:t>
            </a:r>
            <a:r>
              <a:rPr lang="ru-RU" sz="1400" dirty="0"/>
              <a:t>и </a:t>
            </a:r>
            <a:r>
              <a:rPr lang="ru-RU" sz="1400" dirty="0" smtClean="0"/>
              <a:t>лицами </a:t>
            </a:r>
            <a:r>
              <a:rPr lang="ru-RU" sz="1400" dirty="0"/>
              <a:t>их </a:t>
            </a:r>
            <a:r>
              <a:rPr lang="ru-RU" sz="1400" dirty="0" smtClean="0"/>
              <a:t>сопровождающими </a:t>
            </a:r>
            <a:r>
              <a:rPr lang="ru-RU" sz="1400" dirty="0"/>
              <a:t>при посадке в </a:t>
            </a:r>
            <a:r>
              <a:rPr lang="ru-RU" sz="1400" dirty="0" smtClean="0"/>
              <a:t>автобус </a:t>
            </a:r>
            <a:r>
              <a:rPr lang="ru-RU" sz="1400" b="1" dirty="0" smtClean="0"/>
              <a:t>рук</a:t>
            </a:r>
            <a:r>
              <a:rPr lang="ru-RU" sz="1400" dirty="0" smtClean="0"/>
              <a:t> </a:t>
            </a:r>
            <a:r>
              <a:rPr lang="ru-RU" sz="1400" dirty="0"/>
              <a:t>с применением </a:t>
            </a:r>
            <a:r>
              <a:rPr lang="ru-RU" sz="1400" b="1" dirty="0"/>
              <a:t>дезинфицирующих салфеток или кожных </a:t>
            </a:r>
            <a:r>
              <a:rPr lang="ru-RU" sz="1400" b="1" dirty="0" smtClean="0"/>
              <a:t>антисептиков.</a:t>
            </a:r>
            <a:endParaRPr lang="ru-RU" sz="1400" b="1" dirty="0"/>
          </a:p>
        </p:txBody>
      </p:sp>
      <p:grpSp>
        <p:nvGrpSpPr>
          <p:cNvPr id="35" name="Группа 34"/>
          <p:cNvGrpSpPr/>
          <p:nvPr/>
        </p:nvGrpSpPr>
        <p:grpSpPr>
          <a:xfrm>
            <a:off x="1877976" y="524966"/>
            <a:ext cx="385102" cy="544046"/>
            <a:chOff x="1827819" y="486912"/>
            <a:chExt cx="385102" cy="544046"/>
          </a:xfrm>
        </p:grpSpPr>
        <p:sp>
          <p:nvSpPr>
            <p:cNvPr id="38" name="Прямоугольник 37"/>
            <p:cNvSpPr/>
            <p:nvPr/>
          </p:nvSpPr>
          <p:spPr>
            <a:xfrm>
              <a:off x="2127556" y="510245"/>
              <a:ext cx="85365" cy="520713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1827819" y="486912"/>
              <a:ext cx="35060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 smtClean="0"/>
                <a:t>2</a:t>
              </a:r>
              <a:endParaRPr lang="ru-RU" sz="2800" b="1" dirty="0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2353895" y="2415042"/>
            <a:ext cx="96571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/>
              <a:t>С</a:t>
            </a:r>
            <a:r>
              <a:rPr lang="ru-RU" sz="1400" b="1" dirty="0" smtClean="0"/>
              <a:t>анитарно-эпидемиологические </a:t>
            </a:r>
            <a:r>
              <a:rPr lang="ru-RU" sz="1400" b="1" dirty="0">
                <a:hlinkClick r:id="rId2"/>
              </a:rPr>
              <a:t>правила</a:t>
            </a:r>
            <a:r>
              <a:rPr lang="ru-RU" sz="1400" b="1" dirty="0"/>
              <a:t> СП</a:t>
            </a:r>
            <a:r>
              <a:rPr lang="ru-RU" sz="1400" dirty="0"/>
              <a:t> 3.1/2.4.3598-20 "Санитарно-эпидемиологические требования к устройству, содержанию и организации работы образовательных организаций и других объектов социальной инфраструктуры для детей и молодежи в условиях распространения новой </a:t>
            </a:r>
            <a:r>
              <a:rPr lang="ru-RU" sz="1400" dirty="0" err="1"/>
              <a:t>коронавирусной</a:t>
            </a:r>
            <a:r>
              <a:rPr lang="ru-RU" sz="1400" dirty="0"/>
              <a:t> инфекции (COVID-19)" </a:t>
            </a:r>
            <a:r>
              <a:rPr lang="ru-RU" sz="1400" dirty="0" smtClean="0"/>
              <a:t>                                                                                                          </a:t>
            </a:r>
          </a:p>
          <a:p>
            <a:pPr algn="r"/>
            <a:r>
              <a:rPr lang="ru-RU" sz="1400" b="1" dirty="0" smtClean="0"/>
              <a:t>Действуют </a:t>
            </a:r>
            <a:r>
              <a:rPr lang="ru-RU" sz="1400" b="1" dirty="0"/>
              <a:t>до 1 января 2021 г.</a:t>
            </a:r>
            <a:endParaRPr lang="ru-RU" sz="1400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809194" y="1437057"/>
            <a:ext cx="4647745" cy="338366"/>
            <a:chOff x="467632" y="2462339"/>
            <a:chExt cx="4647745" cy="338366"/>
          </a:xfrm>
        </p:grpSpPr>
        <p:sp>
          <p:nvSpPr>
            <p:cNvPr id="23" name="Прямоугольник 22"/>
            <p:cNvSpPr/>
            <p:nvPr/>
          </p:nvSpPr>
          <p:spPr>
            <a:xfrm>
              <a:off x="467632" y="2462339"/>
              <a:ext cx="89183" cy="338366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705377" y="2477633"/>
              <a:ext cx="4410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b="1" dirty="0"/>
                <a:t>При организации перевозки обучающихся</a:t>
              </a:r>
            </a:p>
          </p:txBody>
        </p:sp>
      </p:grpSp>
      <p:pic>
        <p:nvPicPr>
          <p:cNvPr id="32" name="Изображение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679" y="2239908"/>
            <a:ext cx="1639625" cy="1019420"/>
          </a:xfrm>
          <a:prstGeom prst="rect">
            <a:avLst/>
          </a:prstGeom>
        </p:spPr>
      </p:pic>
      <p:pic>
        <p:nvPicPr>
          <p:cNvPr id="1028" name="Picture 4" descr="http://novosti33.ru/wp-content/uploads/2016/07/r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4617" y="1275705"/>
            <a:ext cx="1632476" cy="661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1321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467280" y="2146041"/>
            <a:ext cx="5182004" cy="2491274"/>
          </a:xfrm>
          <a:prstGeom prst="rect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Стрелка вправо 41"/>
          <p:cNvSpPr/>
          <p:nvPr/>
        </p:nvSpPr>
        <p:spPr>
          <a:xfrm rot="5400000" flipH="1">
            <a:off x="2403237" y="4426959"/>
            <a:ext cx="796178" cy="994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Стрелка вправо 42"/>
          <p:cNvSpPr/>
          <p:nvPr/>
        </p:nvSpPr>
        <p:spPr>
          <a:xfrm rot="5400000" flipH="1">
            <a:off x="4563582" y="4444903"/>
            <a:ext cx="796178" cy="994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право 15"/>
          <p:cNvSpPr/>
          <p:nvPr/>
        </p:nvSpPr>
        <p:spPr>
          <a:xfrm rot="10800000" flipH="1">
            <a:off x="6542553" y="3289079"/>
            <a:ext cx="731230" cy="1559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8923282" y="285287"/>
            <a:ext cx="3279228" cy="60771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/>
          <p:cNvSpPr txBox="1"/>
          <p:nvPr/>
        </p:nvSpPr>
        <p:spPr>
          <a:xfrm>
            <a:off x="9069460" y="267270"/>
            <a:ext cx="217660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/>
              <a:t>Региональный проект  </a:t>
            </a:r>
          </a:p>
          <a:p>
            <a:r>
              <a:rPr lang="ru-RU" sz="1600" b="1" dirty="0"/>
              <a:t>«</a:t>
            </a:r>
            <a:r>
              <a:rPr lang="ru-RU" sz="1600" b="1" dirty="0" smtClean="0"/>
              <a:t>Чистая школа»</a:t>
            </a:r>
            <a:endParaRPr lang="ru-RU" sz="1600" b="1" dirty="0"/>
          </a:p>
          <a:p>
            <a:endParaRPr lang="ru-RU" sz="1600" dirty="0"/>
          </a:p>
        </p:txBody>
      </p:sp>
      <p:sp>
        <p:nvSpPr>
          <p:cNvPr id="24" name="Прямоугольник 23"/>
          <p:cNvSpPr/>
          <p:nvPr/>
        </p:nvSpPr>
        <p:spPr>
          <a:xfrm flipH="1">
            <a:off x="451071" y="807317"/>
            <a:ext cx="45719" cy="32172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496792" y="782512"/>
            <a:ext cx="24201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Логистика прихода в ОО</a:t>
            </a:r>
            <a:endParaRPr lang="ru-RU" sz="1400" dirty="0"/>
          </a:p>
        </p:txBody>
      </p:sp>
      <p:grpSp>
        <p:nvGrpSpPr>
          <p:cNvPr id="23" name="Группа 22"/>
          <p:cNvGrpSpPr/>
          <p:nvPr/>
        </p:nvGrpSpPr>
        <p:grpSpPr>
          <a:xfrm>
            <a:off x="741413" y="64902"/>
            <a:ext cx="5907871" cy="544046"/>
            <a:chOff x="1877976" y="524966"/>
            <a:chExt cx="5907871" cy="544046"/>
          </a:xfrm>
        </p:grpSpPr>
        <p:sp>
          <p:nvSpPr>
            <p:cNvPr id="26" name="Прямоугольник 25"/>
            <p:cNvSpPr/>
            <p:nvPr/>
          </p:nvSpPr>
          <p:spPr>
            <a:xfrm>
              <a:off x="2243535" y="612323"/>
              <a:ext cx="554231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b="1" dirty="0"/>
                <a:t>Организация противоэпидемического режима в ОО</a:t>
              </a:r>
            </a:p>
          </p:txBody>
        </p:sp>
        <p:grpSp>
          <p:nvGrpSpPr>
            <p:cNvPr id="27" name="Группа 26"/>
            <p:cNvGrpSpPr/>
            <p:nvPr/>
          </p:nvGrpSpPr>
          <p:grpSpPr>
            <a:xfrm>
              <a:off x="1877976" y="524966"/>
              <a:ext cx="385102" cy="544046"/>
              <a:chOff x="1827819" y="486912"/>
              <a:chExt cx="385102" cy="544046"/>
            </a:xfrm>
          </p:grpSpPr>
          <p:sp>
            <p:nvSpPr>
              <p:cNvPr id="28" name="Прямоугольник 27"/>
              <p:cNvSpPr/>
              <p:nvPr/>
            </p:nvSpPr>
            <p:spPr>
              <a:xfrm>
                <a:off x="2127556" y="510245"/>
                <a:ext cx="85365" cy="520713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1827819" y="486912"/>
                <a:ext cx="35060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800" b="1" dirty="0" smtClean="0"/>
                  <a:t>2</a:t>
                </a:r>
                <a:endParaRPr lang="ru-RU" sz="2800" b="1" dirty="0"/>
              </a:p>
            </p:txBody>
          </p:sp>
        </p:grpSp>
      </p:grpSp>
      <p:sp>
        <p:nvSpPr>
          <p:cNvPr id="10" name="Прямоугольник 9"/>
          <p:cNvSpPr/>
          <p:nvPr/>
        </p:nvSpPr>
        <p:spPr>
          <a:xfrm>
            <a:off x="2753789" y="4469363"/>
            <a:ext cx="2248677" cy="4198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2835377" y="4494636"/>
            <a:ext cx="20854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Центральный  вход</a:t>
            </a:r>
            <a:endParaRPr lang="ru-RU" sz="16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764694" y="2415464"/>
            <a:ext cx="21585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Эвакуационный вход </a:t>
            </a:r>
            <a:endParaRPr lang="ru-RU" sz="16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451071" y="1405269"/>
            <a:ext cx="42200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Малокомплектная школа </a:t>
            </a:r>
            <a:r>
              <a:rPr lang="ru-RU" b="1" dirty="0" smtClean="0"/>
              <a:t>до </a:t>
            </a:r>
            <a:r>
              <a:rPr lang="ru-RU" b="1" dirty="0"/>
              <a:t>110 чел</a:t>
            </a:r>
            <a:r>
              <a:rPr lang="ru-RU" b="1" dirty="0" smtClean="0"/>
              <a:t>.</a:t>
            </a:r>
            <a:endParaRPr lang="ru-RU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4671122" y="5265542"/>
            <a:ext cx="22708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10.00 – 5 классы</a:t>
            </a:r>
          </a:p>
          <a:p>
            <a:r>
              <a:rPr lang="ru-RU" sz="1600" dirty="0" smtClean="0"/>
              <a:t>11.00 – </a:t>
            </a:r>
            <a:r>
              <a:rPr lang="ru-RU" sz="1600" dirty="0"/>
              <a:t>6,7 </a:t>
            </a:r>
            <a:r>
              <a:rPr lang="ru-RU" sz="1600" dirty="0" smtClean="0"/>
              <a:t>классы</a:t>
            </a:r>
          </a:p>
          <a:p>
            <a:r>
              <a:rPr lang="ru-RU" sz="1600" dirty="0" smtClean="0"/>
              <a:t>11.30 –3,4 классы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1706879" y="2202259"/>
            <a:ext cx="296052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u="sng" dirty="0"/>
              <a:t>от 40 чел. до 110 чел.   </a:t>
            </a:r>
          </a:p>
          <a:p>
            <a:r>
              <a:rPr lang="ru-RU" sz="1200" dirty="0"/>
              <a:t>Вход 	                   1</a:t>
            </a:r>
          </a:p>
          <a:p>
            <a:r>
              <a:rPr lang="ru-RU" sz="1200" dirty="0"/>
              <a:t>Термометр	                   2               </a:t>
            </a:r>
            <a:r>
              <a:rPr lang="ru-RU" sz="1200" dirty="0" err="1"/>
              <a:t>Рециркуляторы</a:t>
            </a:r>
            <a:r>
              <a:rPr lang="ru-RU" sz="1200" dirty="0"/>
              <a:t>                3</a:t>
            </a:r>
          </a:p>
          <a:p>
            <a:r>
              <a:rPr lang="ru-RU" sz="1200" dirty="0"/>
              <a:t>Дозаторы  для </a:t>
            </a:r>
            <a:r>
              <a:rPr lang="ru-RU" sz="1200" dirty="0" err="1"/>
              <a:t>антисеп</a:t>
            </a:r>
            <a:r>
              <a:rPr lang="ru-RU" sz="1200" dirty="0"/>
              <a:t>. средств для обработки рук:</a:t>
            </a:r>
          </a:p>
          <a:p>
            <a:r>
              <a:rPr lang="ru-RU" sz="1200" dirty="0"/>
              <a:t>- вход в здание                2</a:t>
            </a:r>
          </a:p>
          <a:p>
            <a:r>
              <a:rPr lang="ru-RU" sz="1200" dirty="0"/>
              <a:t>- туалетные комнаты     6</a:t>
            </a:r>
          </a:p>
          <a:p>
            <a:r>
              <a:rPr lang="ru-RU" sz="1200" dirty="0"/>
              <a:t>- столовая/буфетная      2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6518655" y="3024673"/>
            <a:ext cx="261258" cy="7340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TextBox 34"/>
          <p:cNvSpPr txBox="1"/>
          <p:nvPr/>
        </p:nvSpPr>
        <p:spPr>
          <a:xfrm>
            <a:off x="2201620" y="5267646"/>
            <a:ext cx="20944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8.00 – 10,11 классы</a:t>
            </a:r>
          </a:p>
          <a:p>
            <a:r>
              <a:rPr lang="ru-RU" sz="1600" dirty="0" smtClean="0"/>
              <a:t>8.30 – 1,2 классы</a:t>
            </a:r>
          </a:p>
          <a:p>
            <a:r>
              <a:rPr lang="ru-RU" sz="1600" dirty="0" smtClean="0"/>
              <a:t>9.00 – 8,9 классы</a:t>
            </a:r>
          </a:p>
        </p:txBody>
      </p:sp>
    </p:spTree>
    <p:extLst>
      <p:ext uri="{BB962C8B-B14F-4D97-AF65-F5344CB8AC3E}">
        <p14:creationId xmlns:p14="http://schemas.microsoft.com/office/powerpoint/2010/main" val="2125605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8401</TotalTime>
  <Words>2727</Words>
  <Application>Microsoft Office PowerPoint</Application>
  <PresentationFormat>Широкоэкранный</PresentationFormat>
  <Paragraphs>494</Paragraphs>
  <Slides>23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9" baseType="lpstr">
      <vt:lpstr>Arial</vt:lpstr>
      <vt:lpstr>Calibri</vt:lpstr>
      <vt:lpstr>Calibri Light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Microsoft Office</dc:creator>
  <cp:lastModifiedBy>Грабцевич</cp:lastModifiedBy>
  <cp:revision>343</cp:revision>
  <cp:lastPrinted>2020-07-31T08:09:42Z</cp:lastPrinted>
  <dcterms:created xsi:type="dcterms:W3CDTF">2020-07-15T02:23:01Z</dcterms:created>
  <dcterms:modified xsi:type="dcterms:W3CDTF">2020-08-03T06:24:01Z</dcterms:modified>
</cp:coreProperties>
</file>