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314" r:id="rId6"/>
    <p:sldId id="315" r:id="rId7"/>
    <p:sldId id="316" r:id="rId8"/>
    <p:sldId id="317" r:id="rId9"/>
    <p:sldId id="318" r:id="rId10"/>
    <p:sldId id="270" r:id="rId11"/>
    <p:sldId id="272" r:id="rId12"/>
    <p:sldId id="274" r:id="rId13"/>
    <p:sldId id="259" r:id="rId14"/>
    <p:sldId id="273" r:id="rId15"/>
    <p:sldId id="276" r:id="rId16"/>
    <p:sldId id="277" r:id="rId17"/>
    <p:sldId id="260" r:id="rId18"/>
    <p:sldId id="278" r:id="rId19"/>
    <p:sldId id="280" r:id="rId20"/>
    <p:sldId id="281" r:id="rId21"/>
    <p:sldId id="261" r:id="rId22"/>
    <p:sldId id="282" r:id="rId23"/>
    <p:sldId id="284" r:id="rId24"/>
    <p:sldId id="285" r:id="rId25"/>
    <p:sldId id="262" r:id="rId26"/>
    <p:sldId id="286" r:id="rId27"/>
    <p:sldId id="288" r:id="rId28"/>
    <p:sldId id="287" r:id="rId29"/>
    <p:sldId id="263" r:id="rId30"/>
    <p:sldId id="290" r:id="rId31"/>
    <p:sldId id="292" r:id="rId32"/>
    <p:sldId id="293" r:id="rId33"/>
    <p:sldId id="303" r:id="rId34"/>
    <p:sldId id="302" r:id="rId35"/>
    <p:sldId id="311" r:id="rId36"/>
    <p:sldId id="310" r:id="rId37"/>
    <p:sldId id="313" r:id="rId38"/>
    <p:sldId id="305" r:id="rId39"/>
    <p:sldId id="306" r:id="rId40"/>
    <p:sldId id="31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8214" autoAdjust="0"/>
  </p:normalViewPr>
  <p:slideViewPr>
    <p:cSldViewPr>
      <p:cViewPr varScale="1">
        <p:scale>
          <a:sx n="107" d="100"/>
          <a:sy n="107" d="100"/>
        </p:scale>
        <p:origin x="135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4.jpeg"/><Relationship Id="rId9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4.jpeg"/><Relationship Id="rId9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4.jpeg"/><Relationship Id="rId9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1795" y="332656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Всероссийский конкурс </a:t>
            </a: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«Воспитатель года –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2021»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357959" y="1988840"/>
            <a:ext cx="4320480" cy="4133210"/>
            <a:chOff x="2357959" y="1988840"/>
            <a:chExt cx="4320480" cy="413321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6" r="50000"/>
            <a:stretch/>
          </p:blipFill>
          <p:spPr>
            <a:xfrm>
              <a:off x="2357959" y="1988840"/>
              <a:ext cx="4320480" cy="41332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4965894" y="5381641"/>
              <a:ext cx="7681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16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93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4636120"/>
            <a:ext cx="655272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Трудолюбие и позитивный настрой – ключики к успеху</a:t>
            </a:r>
          </a:p>
        </p:txBody>
      </p:sp>
      <p:sp>
        <p:nvSpPr>
          <p:cNvPr id="6" name="TextBox 5"/>
          <p:cNvSpPr txBox="1"/>
          <p:nvPr/>
        </p:nvSpPr>
        <p:spPr>
          <a:xfrm rot="20943098">
            <a:off x="722410" y="3501478"/>
            <a:ext cx="247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кредо</a:t>
            </a:r>
            <a:endParaRPr lang="ru-RU" sz="36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</a:t>
              </a:r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2" descr="\\192.168.0.4\Public\Общая\Васильчук\ДОКУМЕНТЫ\Маслякова С.В\Воспитатель года\для презентации\Герасименок-1фото\DSC09643.JPG"/>
          <p:cNvPicPr>
            <a:picLocks noChangeAspect="1" noChangeArrowheads="1"/>
          </p:cNvPicPr>
          <p:nvPr/>
        </p:nvPicPr>
        <p:blipFill>
          <a:blip r:embed="rId3" cstate="print"/>
          <a:srcRect l="14113" t="16537" r="16891" b="31717"/>
          <a:stretch>
            <a:fillRect/>
          </a:stretch>
        </p:blipFill>
        <p:spPr bwMode="auto">
          <a:xfrm>
            <a:off x="4214810" y="214290"/>
            <a:ext cx="3143272" cy="4195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6359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855" y="3717032"/>
            <a:ext cx="8568952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Принимать ребенка таким, каков он есть. Увлеченность педагогической деятельностью. Не повторяться, иметь свой «почерк». Ответственность, эмоциональный настрой и  постоянная рефлексия – слагаемые педагогического успеха. Ценить жизнь и радоваться каждому дню, уважать мнение другого человека, тем более ребенка, ценить его и прислушиваться к нему.</a:t>
            </a:r>
          </a:p>
          <a:p>
            <a:pPr algn="ctr"/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\\192.168.0.4\Public\Общая\Васильчук\ДОКУМЕНТЫ\Маслякова С.В\Воспитатель года\для презентации\Герасименок\DSC09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14290"/>
            <a:ext cx="5978552" cy="3359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 rot="21349304">
            <a:off x="30056" y="2500420"/>
            <a:ext cx="39604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профессиональные и личностные ценности:</a:t>
            </a:r>
            <a:endParaRPr lang="ru-RU" sz="1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2823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404664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Конкурсное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задание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Педагогическое мероприятие с детьми»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376772"/>
            <a:ext cx="612068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«Путешествие по математическим заданиям», подготовительная группа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\\192.168.0.4\Public\Общая\Васильчук\ДОКУМЕНТЫ\Маслякова С.В\Воспитатель года\для презентации\Герасименок\DSC09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500306"/>
            <a:ext cx="6242019" cy="4189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1446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rot="21329206">
            <a:off x="397004" y="2613384"/>
            <a:ext cx="4586288" cy="1417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Каташова</a:t>
            </a:r>
            <a:endParaRPr lang="ru-RU" sz="3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Любовь</a:t>
            </a:r>
          </a:p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Сергеевна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615" y="4725144"/>
            <a:ext cx="763284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МБДОУ детский сад «Ромашка» Педагогический стаж – 17 лет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C:\Users\Admin\Documents\0000000000000000000000\014-Воспитатель года 2019\Фото в презентацию\Каташова Л.С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7"/>
            <a:ext cx="2928958" cy="429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3221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5214950"/>
            <a:ext cx="8136904" cy="10002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Подобрав ключ к сердцу ребёнка – можно раскрыть его душу </a:t>
            </a:r>
          </a:p>
        </p:txBody>
      </p:sp>
      <p:sp>
        <p:nvSpPr>
          <p:cNvPr id="6" name="TextBox 5"/>
          <p:cNvSpPr txBox="1"/>
          <p:nvPr/>
        </p:nvSpPr>
        <p:spPr>
          <a:xfrm rot="20943098">
            <a:off x="324564" y="3872569"/>
            <a:ext cx="247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кредо</a:t>
            </a:r>
            <a:endParaRPr lang="ru-RU" sz="36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 descr="\\192.168.0.4\Public\Общая\Васильчук\ДОКУМЕНТЫ\Маслякова С.В\Воспитатель года\для презентации\Каташова-1 фото\DSC09819.JPG"/>
          <p:cNvPicPr>
            <a:picLocks noChangeAspect="1" noChangeArrowheads="1"/>
          </p:cNvPicPr>
          <p:nvPr/>
        </p:nvPicPr>
        <p:blipFill>
          <a:blip r:embed="rId3" cstate="print"/>
          <a:srcRect l="19642" t="19408" r="8313" b="1297"/>
          <a:stretch>
            <a:fillRect/>
          </a:stretch>
        </p:blipFill>
        <p:spPr bwMode="auto">
          <a:xfrm>
            <a:off x="4286248" y="214290"/>
            <a:ext cx="3437300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9936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293096"/>
            <a:ext cx="8568952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Сохранение и укрепление здоровья, ответственность, справедливость, стремление расти в профессиональном плане, творчество, умение строить партнерские отношения, владение ИКТ – технологиями.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Эмоциональная уравновешенность, коммуникабельность, любознательность, доброта и любовь к детям.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266" name="Picture 2" descr="\\192.168.0.4\Public\Общая\Васильчук\ДОКУМЕНТЫ\Маслякова С.В\Воспитатель года\для презентации\Каташова\DSC09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42852"/>
            <a:ext cx="5776724" cy="4043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 rot="21349304">
            <a:off x="423812" y="2744602"/>
            <a:ext cx="39604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профессиональные и личностные ценности:</a:t>
            </a:r>
            <a:endParaRPr lang="ru-RU" sz="1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36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332656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Конкурсное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задание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Педагогическое мероприятие с детьми»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124744"/>
            <a:ext cx="612068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«Любимые игрушки»,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группа раннего возраста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42" name="Picture 2" descr="\\192.168.0.4\Public\Общая\Васильчук\ДОКУМЕНТЫ\Маслякова С.В\Воспитатель года\для презентации\Каташова\DSC09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043260"/>
            <a:ext cx="5524478" cy="4595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5850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 rot="21329206">
            <a:off x="224305" y="2815161"/>
            <a:ext cx="4586288" cy="1417326"/>
          </a:xfrm>
        </p:spPr>
        <p:txBody>
          <a:bodyPr/>
          <a:lstStyle/>
          <a:p>
            <a:pPr algn="ctr"/>
            <a:r>
              <a:rPr lang="ru-RU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Кольмай</a:t>
            </a: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Светлана</a:t>
            </a:r>
            <a:b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Георгиевна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514" y="4797152"/>
            <a:ext cx="763284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МАОУ «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Молчановская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СОШ№1»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стаж – 15 лет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4115"/>
          <a:stretch/>
        </p:blipFill>
        <p:spPr>
          <a:xfrm>
            <a:off x="4711239" y="389755"/>
            <a:ext cx="3060710" cy="4023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Группа 9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66209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0860" y="4714884"/>
            <a:ext cx="6552728" cy="19851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Всё начинается с любви: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озаренье, и работа,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Глаза цветов, глаза ребёнка -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Всё начинается с любви…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ru-RU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943098">
            <a:off x="866426" y="3688516"/>
            <a:ext cx="247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кредо</a:t>
            </a:r>
            <a:endParaRPr lang="ru-RU" sz="36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Picture 2" descr="\\192.168.0.4\Public\Общая\Васильчук\ДОКУМЕНТЫ\Маслякова С.В\Воспитатель года\для презентации\Кольмай-портрет+1 фото\DSC09791.JPG"/>
          <p:cNvPicPr>
            <a:picLocks noChangeAspect="1" noChangeArrowheads="1"/>
          </p:cNvPicPr>
          <p:nvPr/>
        </p:nvPicPr>
        <p:blipFill>
          <a:blip r:embed="rId3" cstate="print"/>
          <a:srcRect l="16843" t="22919" r="11396" b="14663"/>
          <a:stretch>
            <a:fillRect/>
          </a:stretch>
        </p:blipFill>
        <p:spPr bwMode="auto">
          <a:xfrm>
            <a:off x="4286248" y="142852"/>
            <a:ext cx="3429024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1722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365104"/>
            <a:ext cx="7992888" cy="15234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Согласие с самим собой и окружающим миром,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должен очень много, ведь каждого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увлечь, заинтересовать, удовлетворить в ребенке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любопытство и разбудить любознательность.</a:t>
            </a:r>
          </a:p>
          <a:p>
            <a:pPr algn="ctr"/>
            <a:endParaRPr lang="ru-RU" sz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1349304">
            <a:off x="40708" y="2856889"/>
            <a:ext cx="39604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профессиональные и личностные ценности:</a:t>
            </a:r>
            <a:endParaRPr lang="ru-RU" sz="1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18" name="Picture 2" descr="\\192.168.0.4\Public\Общая\Васильчук\ДОКУМЕНТЫ\Маслякова С.В\Воспитатель года\для презентации\Кольмай\DSC09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28604"/>
            <a:ext cx="5090343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904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29206">
            <a:off x="71575" y="2677733"/>
            <a:ext cx="4777015" cy="2007413"/>
          </a:xfrm>
        </p:spPr>
        <p:txBody>
          <a:bodyPr/>
          <a:lstStyle/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Анисимова</a:t>
            </a:r>
            <a:b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Елена</a:t>
            </a:r>
            <a:b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Владимировна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5085184"/>
            <a:ext cx="763284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МАОУ «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Молчановская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 №2»</a:t>
            </a:r>
          </a:p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</a:t>
              </a:r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65" y="28417"/>
            <a:ext cx="3595685" cy="46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83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332656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Конкурсное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задание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Педагогическое мероприятие с детьми»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124744"/>
            <a:ext cx="612068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Павлопасадский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платок»,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подготовительная группа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194" name="Picture 2" descr="\\192.168.0.4\Public\Общая\Васильчук\ДОКУМЕНТЫ\Маслякова С.В\Воспитатель года\для презентации\Кольмай\DSC09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500306"/>
            <a:ext cx="6256306" cy="413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7083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rot="21329206">
            <a:off x="224305" y="2815161"/>
            <a:ext cx="4586288" cy="1417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Лихачева </a:t>
            </a:r>
          </a:p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Дарья </a:t>
            </a:r>
          </a:p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Васильевна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514" y="4797152"/>
            <a:ext cx="7632848" cy="14080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МАОУ «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Сулзатская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СОШ»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стаж – 6 лет</a:t>
            </a:r>
          </a:p>
          <a:p>
            <a:pPr algn="ctr">
              <a:lnSpc>
                <a:spcPct val="150000"/>
              </a:lnSpc>
            </a:pPr>
            <a:endParaRPr lang="ru-RU" sz="9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46" name="Picture 2" descr="\\192.168.0.4\Public\Общая\Васильчук\ДОКУМЕНТЫ\Маслякова С.В\Воспитатель года\для презентации\Лихачева-портрет+1 фото\фото 2.JPG"/>
          <p:cNvPicPr>
            <a:picLocks noChangeAspect="1" noChangeArrowheads="1"/>
          </p:cNvPicPr>
          <p:nvPr/>
        </p:nvPicPr>
        <p:blipFill>
          <a:blip r:embed="rId3" cstate="print"/>
          <a:srcRect l="43895" t="2460" r="22597" b="44269"/>
          <a:stretch>
            <a:fillRect/>
          </a:stretch>
        </p:blipFill>
        <p:spPr bwMode="auto">
          <a:xfrm>
            <a:off x="4357686" y="142852"/>
            <a:ext cx="3714776" cy="4429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9741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5631" y="4725144"/>
            <a:ext cx="7401580" cy="9694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Невозможное сегодня станет возможным завтра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ru-RU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943098">
            <a:off x="1082451" y="3498110"/>
            <a:ext cx="247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кредо</a:t>
            </a:r>
            <a:endParaRPr lang="ru-RU" sz="36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170" name="Picture 2" descr="\\192.168.0.4\Public\Общая\Васильчук\ДОКУМЕНТЫ\Маслякова С.В\Воспитатель года\для презентации\Лихачева-портрет+1 фото\фот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85728"/>
            <a:ext cx="4286281" cy="428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6681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2872" y="4365104"/>
            <a:ext cx="7992888" cy="12157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Любовь к работе, к детям. Умение нестандартно и творчески мыслить, образованность,  мобильность, находчивость.</a:t>
            </a:r>
          </a:p>
          <a:p>
            <a:pPr algn="ctr"/>
            <a:endParaRPr lang="ru-RU" sz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46" name="Picture 2" descr="\\192.168.0.4\Public\Общая\Васильчук\ДОКУМЕНТЫ\Маслякова С.В\Воспитатель года\для презентации\Лихачева\DSC09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7868" y="285728"/>
            <a:ext cx="6161850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 rot="21349304">
            <a:off x="40708" y="2856889"/>
            <a:ext cx="39604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профессиональные и личностные ценности:</a:t>
            </a:r>
            <a:endParaRPr lang="ru-RU" sz="1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231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332656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Конкурсное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задание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Педагогическое мероприятие с детьми»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124744"/>
            <a:ext cx="612068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речи посредством мнемотехники (обучение пересказу по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мнемотаблице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«Лисичка со скалочкой»,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170" name="Picture 2" descr="\\192.168.0.4\Public\Общая\Васильчук\ДОКУМЕНТЫ\Маслякова С.В\Воспитатель года\для презентации\Лихачева\DSC09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500306"/>
            <a:ext cx="6603968" cy="4233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9183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rot="21329206">
            <a:off x="224305" y="2815161"/>
            <a:ext cx="4586288" cy="1417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Нестеренко Людмила Витальевна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514" y="4797152"/>
            <a:ext cx="763284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МБДОУ детский сад «Малыш» Педагогический стаж – 31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194" name="Picture 2" descr="\\192.168.0.4\Public\Общая\Васильчук\ДОКУМЕНТЫ\Маслякова С.В\Воспитатель года\для презентации\Нестеренко-портрет+1фото\фото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3024338" cy="427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665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480" y="5643578"/>
            <a:ext cx="561662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Развиваясь – развивай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ru-RU" sz="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943098">
            <a:off x="253124" y="4515511"/>
            <a:ext cx="247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кредо</a:t>
            </a:r>
            <a:endParaRPr lang="ru-RU" sz="36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18" name="Picture 2" descr="\\192.168.0.4\Public\Общая\Васильчук\ДОКУМЕНТЫ\Маслякова С.В\Воспитатель года\для презентации\Нестеренко-портрет+1фото\фото.jpg"/>
          <p:cNvPicPr>
            <a:picLocks noChangeAspect="1" noChangeArrowheads="1"/>
          </p:cNvPicPr>
          <p:nvPr/>
        </p:nvPicPr>
        <p:blipFill>
          <a:blip r:embed="rId3"/>
          <a:srcRect l="28425" t="16154" r="40820" b="35384"/>
          <a:stretch>
            <a:fillRect/>
          </a:stretch>
        </p:blipFill>
        <p:spPr bwMode="auto">
          <a:xfrm>
            <a:off x="3214678" y="214290"/>
            <a:ext cx="4473117" cy="528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0048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0063"/>
            <a:ext cx="7704856" cy="17697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активность, высокий профессионализм, потребность в постоянном самообразовании; профессиональная работоспособность.</a:t>
            </a:r>
          </a:p>
          <a:p>
            <a:pPr algn="ctr"/>
            <a:endParaRPr lang="ru-RU" sz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2" descr="\\192.168.0.4\Public\Общая\Васильчук\ДОКУМЕНТЫ\Маслякова С.В\Воспитатель года\для презентации\Нестеренко\DSC09862.JPG"/>
          <p:cNvPicPr>
            <a:picLocks noChangeAspect="1" noChangeArrowheads="1"/>
          </p:cNvPicPr>
          <p:nvPr/>
        </p:nvPicPr>
        <p:blipFill>
          <a:blip r:embed="rId3" cstate="print"/>
          <a:srcRect b="3175"/>
          <a:stretch>
            <a:fillRect/>
          </a:stretch>
        </p:blipFill>
        <p:spPr bwMode="auto">
          <a:xfrm>
            <a:off x="3317784" y="214290"/>
            <a:ext cx="5510304" cy="435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 rot="21349304">
            <a:off x="148210" y="3501771"/>
            <a:ext cx="39604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профессиональные и личностные ценности:</a:t>
            </a:r>
            <a:endParaRPr lang="ru-RU" sz="1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7035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332656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Конкурсное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задание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Педагогическое мероприятие с детьми»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9588" y="1124744"/>
            <a:ext cx="518457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Опытно-эксперементальная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деятельность, «Чудесная мука»,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младшая группа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2" descr="\\192.168.0.4\Public\Общая\Васильчук\ДОКУМЕНТЫ\Маслякова С.В\Воспитатель года\для презентации\Нестеренко\DSC09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428868"/>
            <a:ext cx="6129779" cy="435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7740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rot="21329206">
            <a:off x="224305" y="2815161"/>
            <a:ext cx="4586288" cy="1417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Руссу </a:t>
            </a:r>
          </a:p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Мария Вениаминовна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514" y="4797152"/>
            <a:ext cx="763284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«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Могочинская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СОШ»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стаж – 13 лет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C:\Users\Admin\Documents\0000000000000000000000\014-Воспитатель года 2019\Фото в презентацию\Руссу М.В..jpg"/>
          <p:cNvPicPr>
            <a:picLocks noChangeAspect="1" noChangeArrowheads="1"/>
          </p:cNvPicPr>
          <p:nvPr/>
        </p:nvPicPr>
        <p:blipFill>
          <a:blip r:embed="rId3"/>
          <a:srcRect l="33088" t="12219" r="31617" b="30761"/>
          <a:stretch>
            <a:fillRect/>
          </a:stretch>
        </p:blipFill>
        <p:spPr bwMode="auto">
          <a:xfrm>
            <a:off x="4929190" y="428604"/>
            <a:ext cx="3429024" cy="400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522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5184154"/>
            <a:ext cx="6552728" cy="4917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Теневой театр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943098">
            <a:off x="551793" y="3289287"/>
            <a:ext cx="247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Мастер-класс</a:t>
            </a:r>
            <a:endParaRPr lang="ru-RU" sz="36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</a:t>
              </a:r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74" y="9418"/>
            <a:ext cx="5667918" cy="48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93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0860" y="4869160"/>
            <a:ext cx="6552728" cy="14311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Горжусь профессией своей за то, что детство проживаю многократно!</a:t>
            </a:r>
          </a:p>
        </p:txBody>
      </p:sp>
      <p:sp>
        <p:nvSpPr>
          <p:cNvPr id="6" name="TextBox 5"/>
          <p:cNvSpPr txBox="1"/>
          <p:nvPr/>
        </p:nvSpPr>
        <p:spPr>
          <a:xfrm rot="20943098">
            <a:off x="324563" y="3872569"/>
            <a:ext cx="247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кредо</a:t>
            </a:r>
            <a:endParaRPr lang="ru-RU" sz="36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42" name="Picture 2" descr="\\192.168.0.4\Public\Общая\Васильчук\ДОКУМЕНТЫ\Маслякова С.В\Воспитатель года\для презентации\Руссу-1фото\DSC09704.JPG"/>
          <p:cNvPicPr>
            <a:picLocks noChangeAspect="1" noChangeArrowheads="1"/>
          </p:cNvPicPr>
          <p:nvPr/>
        </p:nvPicPr>
        <p:blipFill>
          <a:blip r:embed="rId3" cstate="print"/>
          <a:srcRect t="18345"/>
          <a:stretch>
            <a:fillRect/>
          </a:stretch>
        </p:blipFill>
        <p:spPr bwMode="auto">
          <a:xfrm>
            <a:off x="4071934" y="214290"/>
            <a:ext cx="3067021" cy="4457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8817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0804" y="4797152"/>
            <a:ext cx="6173524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/>
              <a:t>Педагогическая интуиция, импровизация, оптимизм, находчивость, </a:t>
            </a:r>
            <a:r>
              <a:rPr lang="ru-RU" sz="2000" dirty="0" err="1" smtClean="0"/>
              <a:t>коммуникативность</a:t>
            </a:r>
            <a:r>
              <a:rPr lang="ru-RU" sz="2000" dirty="0" smtClean="0"/>
              <a:t>, толерантность, организаторские способности, </a:t>
            </a:r>
            <a:r>
              <a:rPr lang="ru-RU" sz="2000" dirty="0" err="1" smtClean="0"/>
              <a:t>креативность</a:t>
            </a:r>
            <a:r>
              <a:rPr lang="ru-RU" sz="2000" dirty="0" smtClean="0"/>
              <a:t>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2" descr="\\192.168.0.4\Public\Общая\Васильчук\ДОКУМЕНТЫ\Маслякова С.В\Воспитатель года\для презентации\Руссу\DSC09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857232"/>
            <a:ext cx="6230235" cy="3500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 rot="21349304">
            <a:off x="30057" y="3500553"/>
            <a:ext cx="39604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профессиональные и личностные ценности:</a:t>
            </a:r>
            <a:endParaRPr lang="ru-RU" sz="1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593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332656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Конкурсное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задание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Педагогическое мероприятие с детьми»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124744"/>
            <a:ext cx="612068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Познавательно-исследовательская ООД педагога с детьми «Волшебное электричество»,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\\192.168.0.4\Public\Общая\Васильчук\ДОКУМЕНТЫ\Маслякова С.В\Воспитатель года\для презентации\Руссу\DSC09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428868"/>
            <a:ext cx="7532743" cy="4232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0251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4296" y="487710"/>
            <a:ext cx="7380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Финалисты Молчановского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района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Муниципального этапа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Всероссийского конкурса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«Воспитатель года – 2019»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992" y="3841006"/>
            <a:ext cx="229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Герасименко Е.В.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5106" y="3857628"/>
            <a:ext cx="20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Каташова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Л.С.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2976" y="38576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Безгинова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А.Г.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\\192.168.0.4\Public\Общая\Васильчук\ДОКУМЕНТЫ\Маслякова С.В\Воспитатель года\для презентации\Безгинова-портрет+1фото\DSC09702.JPG"/>
          <p:cNvPicPr>
            <a:picLocks noChangeAspect="1" noChangeArrowheads="1"/>
          </p:cNvPicPr>
          <p:nvPr/>
        </p:nvPicPr>
        <p:blipFill>
          <a:blip r:embed="rId2" cstate="print"/>
          <a:srcRect l="11696" t="22343" r="20468" b="39544"/>
          <a:stretch>
            <a:fillRect/>
          </a:stretch>
        </p:blipFill>
        <p:spPr bwMode="auto">
          <a:xfrm>
            <a:off x="1142976" y="1928802"/>
            <a:ext cx="1928826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C:\Users\Admin\Documents\0000000000000000000000\014-Воспитатель года 2019\Фото в презентацию\Герасименок Е.В..jpg"/>
          <p:cNvPicPr>
            <a:picLocks noChangeAspect="1" noChangeArrowheads="1"/>
          </p:cNvPicPr>
          <p:nvPr/>
        </p:nvPicPr>
        <p:blipFill>
          <a:blip r:embed="rId3" cstate="print"/>
          <a:srcRect l="9999" t="16250" r="11667" b="14947"/>
          <a:stretch>
            <a:fillRect/>
          </a:stretch>
        </p:blipFill>
        <p:spPr bwMode="auto">
          <a:xfrm>
            <a:off x="3714745" y="1924058"/>
            <a:ext cx="1651072" cy="1933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 descr="C:\Users\Admin\Documents\0000000000000000000000\014-Воспитатель года 2019\Фото в презентацию\Каташова Л.С..jpg"/>
          <p:cNvPicPr>
            <a:picLocks noChangeAspect="1" noChangeArrowheads="1"/>
          </p:cNvPicPr>
          <p:nvPr/>
        </p:nvPicPr>
        <p:blipFill>
          <a:blip r:embed="rId4"/>
          <a:srcRect t="5274" b="15684"/>
          <a:stretch>
            <a:fillRect/>
          </a:stretch>
        </p:blipFill>
        <p:spPr bwMode="auto">
          <a:xfrm>
            <a:off x="5929322" y="1948440"/>
            <a:ext cx="1645852" cy="190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13712" y="6321136"/>
            <a:ext cx="871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Кольмай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С.Г.         Лихачева Д.В.     Нестеренко Л.В.       Руссу М.В.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4115"/>
          <a:stretch/>
        </p:blipFill>
        <p:spPr>
          <a:xfrm>
            <a:off x="285720" y="4357694"/>
            <a:ext cx="1500198" cy="1972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" descr="\\192.168.0.4\Public\Общая\Васильчук\ДОКУМЕНТЫ\Маслякова С.В\Воспитатель года\для презентации\Лихачева-портрет+1 фото\фото 2.JPG"/>
          <p:cNvPicPr>
            <a:picLocks noChangeAspect="1" noChangeArrowheads="1"/>
          </p:cNvPicPr>
          <p:nvPr/>
        </p:nvPicPr>
        <p:blipFill>
          <a:blip r:embed="rId6" cstate="print"/>
          <a:srcRect l="50983" t="2460" r="26463" b="64031"/>
          <a:stretch>
            <a:fillRect/>
          </a:stretch>
        </p:blipFill>
        <p:spPr bwMode="auto">
          <a:xfrm>
            <a:off x="2571736" y="4357694"/>
            <a:ext cx="1730997" cy="19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" descr="\\192.168.0.4\Public\Общая\Васильчук\ДОКУМЕНТЫ\Маслякова С.В\Воспитатель года\для презентации\Нестеренко-портрет+1фото\фото 2.jpg"/>
          <p:cNvPicPr>
            <a:picLocks noChangeAspect="1" noChangeArrowheads="1"/>
          </p:cNvPicPr>
          <p:nvPr/>
        </p:nvPicPr>
        <p:blipFill>
          <a:blip r:embed="rId7" cstate="print"/>
          <a:srcRect b="12500"/>
          <a:stretch>
            <a:fillRect/>
          </a:stretch>
        </p:blipFill>
        <p:spPr bwMode="auto">
          <a:xfrm>
            <a:off x="4813226" y="4286256"/>
            <a:ext cx="1616334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" descr="C:\Users\Admin\Documents\0000000000000000000000\014-Воспитатель года 2019\Фото в презентацию\Руссу М.В..jpg"/>
          <p:cNvPicPr>
            <a:picLocks noChangeAspect="1" noChangeArrowheads="1"/>
          </p:cNvPicPr>
          <p:nvPr/>
        </p:nvPicPr>
        <p:blipFill>
          <a:blip r:embed="rId8"/>
          <a:srcRect l="33088" t="12219" r="31617" b="30761"/>
          <a:stretch>
            <a:fillRect/>
          </a:stretch>
        </p:blipFill>
        <p:spPr bwMode="auto">
          <a:xfrm>
            <a:off x="7000892" y="4286256"/>
            <a:ext cx="1714544" cy="2000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7" name="Группа 26"/>
          <p:cNvGrpSpPr/>
          <p:nvPr/>
        </p:nvGrpSpPr>
        <p:grpSpPr>
          <a:xfrm>
            <a:off x="0" y="0"/>
            <a:ext cx="1977898" cy="1944216"/>
            <a:chOff x="539552" y="404664"/>
            <a:chExt cx="1977898" cy="1944216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9" name="TextBox 28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13775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531072"/>
              </p:ext>
            </p:extLst>
          </p:nvPr>
        </p:nvGraphicFramePr>
        <p:xfrm>
          <a:off x="107504" y="476672"/>
          <a:ext cx="8928992" cy="5931037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18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9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04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3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26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15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76997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№</a:t>
                      </a:r>
                      <a:endParaRPr lang="ru-RU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Сведения о конкурсантах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Количество</a:t>
                      </a:r>
                      <a:r>
                        <a:rPr lang="ru-RU" sz="11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баллов, набранных в конкурсных заданиях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6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Интернет-портфолио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Эссе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Педагогическая находка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Визитная карточка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Педагогический брифинг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 с детьми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  <a:endParaRPr lang="ru-RU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550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1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Безгинова</a:t>
                      </a:r>
                      <a:r>
                        <a:rPr lang="ru-RU" sz="1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Анна Геннадьевна, </a:t>
                      </a:r>
                    </a:p>
                    <a:p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МАОУ «</a:t>
                      </a:r>
                      <a:r>
                        <a:rPr lang="ru-RU" sz="1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Молчановская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СОШ №2»</a:t>
                      </a:r>
                      <a:endParaRPr lang="ru-RU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</a:rPr>
                        <a:t>16,7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</a:rPr>
                        <a:t>14,7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28,4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28,4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43,6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148,8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550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2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Герасименок</a:t>
                      </a:r>
                      <a:r>
                        <a:rPr lang="ru-RU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Елена Владимировна, </a:t>
                      </a:r>
                    </a:p>
                    <a:p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МБОУ «</a:t>
                      </a:r>
                      <a:r>
                        <a:rPr lang="ru-RU" sz="1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Наргинская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СОШ»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11,7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13,7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25,2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16,5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22,3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45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134,4</a:t>
                      </a:r>
                      <a:endParaRPr lang="ru-RU"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550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3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Каташова</a:t>
                      </a:r>
                      <a:r>
                        <a:rPr lang="ru-RU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Любовь Сергеевна, </a:t>
                      </a:r>
                    </a:p>
                    <a:p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МБДОУ детский сад «Ромашка»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21,7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14,3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25,6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30,6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40,4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149,6</a:t>
                      </a:r>
                      <a:endParaRPr lang="ru-RU"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550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4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Кольмай</a:t>
                      </a:r>
                      <a:r>
                        <a:rPr lang="ru-RU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Светлана Георгиевна, </a:t>
                      </a:r>
                    </a:p>
                    <a:p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МАОУ «</a:t>
                      </a:r>
                      <a:r>
                        <a:rPr lang="ru-RU" sz="1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Молчановская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СОШ №1»</a:t>
                      </a:r>
                      <a:endParaRPr lang="ru-RU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10,7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15,7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27,8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30,1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39,7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142</a:t>
                      </a:r>
                      <a:endParaRPr lang="ru-RU"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550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5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Лихачева Дарья Васильевна, </a:t>
                      </a:r>
                    </a:p>
                    <a:p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МАОУ «</a:t>
                      </a:r>
                      <a:r>
                        <a:rPr lang="ru-RU" sz="1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Сулзатская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СОШ»</a:t>
                      </a:r>
                      <a:endParaRPr lang="ru-RU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13,3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25,8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19,6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31,4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38,5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143,6</a:t>
                      </a:r>
                      <a:endParaRPr lang="ru-RU"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550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Руссу Мария Вениаминовна, </a:t>
                      </a:r>
                    </a:p>
                    <a:p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МБОУ «</a:t>
                      </a:r>
                      <a:r>
                        <a:rPr lang="ru-RU" sz="1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Могочинская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СОШ»</a:t>
                      </a:r>
                      <a:endParaRPr lang="ru-RU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15,3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15,7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15,4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29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42,4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142,8</a:t>
                      </a:r>
                      <a:endParaRPr lang="ru-RU"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0550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Нестеренко Людмила Витальевна,</a:t>
                      </a:r>
                    </a:p>
                    <a:p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МБДОУ детский сад «Малыш»</a:t>
                      </a:r>
                      <a:endParaRPr lang="ru-RU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16,7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28,6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18,2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>
                          <a:latin typeface="Times New Roman"/>
                          <a:ea typeface="Times New Roman"/>
                        </a:rPr>
                        <a:t>37,1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</a:rPr>
                        <a:t>47,8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172,4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1663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Сводный оценочный лист конкурса «Воспитатель года -2019» в </a:t>
            </a:r>
            <a:r>
              <a:rPr lang="ru-RU" sz="1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Молчановском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районе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107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4296" y="487710"/>
            <a:ext cx="7380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Финалисты Молчановского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района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Муниципального этапа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Всероссийского конкурса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«Воспитатель года – 2019»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992" y="3841006"/>
            <a:ext cx="229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Герасименко Е.В.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5106" y="3857628"/>
            <a:ext cx="20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Каташова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Л.С.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2976" y="38576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Безгинова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А.Г.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\\192.168.0.4\Public\Общая\Васильчук\ДОКУМЕНТЫ\Маслякова С.В\Воспитатель года\для презентации\Безгинова-портрет+1фото\DSC09702.JPG"/>
          <p:cNvPicPr>
            <a:picLocks noChangeAspect="1" noChangeArrowheads="1"/>
          </p:cNvPicPr>
          <p:nvPr/>
        </p:nvPicPr>
        <p:blipFill>
          <a:blip r:embed="rId2" cstate="print"/>
          <a:srcRect l="11696" t="22343" r="20468" b="39544"/>
          <a:stretch>
            <a:fillRect/>
          </a:stretch>
        </p:blipFill>
        <p:spPr bwMode="auto">
          <a:xfrm>
            <a:off x="1142976" y="1928802"/>
            <a:ext cx="1928826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C:\Users\Admin\Documents\0000000000000000000000\014-Воспитатель года 2019\Фото в презентацию\Герасименок Е.В..jpg"/>
          <p:cNvPicPr>
            <a:picLocks noChangeAspect="1" noChangeArrowheads="1"/>
          </p:cNvPicPr>
          <p:nvPr/>
        </p:nvPicPr>
        <p:blipFill>
          <a:blip r:embed="rId3" cstate="print"/>
          <a:srcRect l="9999" t="16250" r="11667" b="14947"/>
          <a:stretch>
            <a:fillRect/>
          </a:stretch>
        </p:blipFill>
        <p:spPr bwMode="auto">
          <a:xfrm>
            <a:off x="3714745" y="1924058"/>
            <a:ext cx="1651072" cy="1933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 descr="C:\Users\Admin\Documents\0000000000000000000000\014-Воспитатель года 2019\Фото в презентацию\Каташова Л.С..jpg"/>
          <p:cNvPicPr>
            <a:picLocks noChangeAspect="1" noChangeArrowheads="1"/>
          </p:cNvPicPr>
          <p:nvPr/>
        </p:nvPicPr>
        <p:blipFill>
          <a:blip r:embed="rId4"/>
          <a:srcRect t="5274" b="15684"/>
          <a:stretch>
            <a:fillRect/>
          </a:stretch>
        </p:blipFill>
        <p:spPr bwMode="auto">
          <a:xfrm>
            <a:off x="5929322" y="1948440"/>
            <a:ext cx="1645852" cy="190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13712" y="6321136"/>
            <a:ext cx="871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Кольмай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С.Г.         Лихачева Д.В.     Нестеренко Л.В.       Руссу М.В.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4115"/>
          <a:stretch/>
        </p:blipFill>
        <p:spPr>
          <a:xfrm>
            <a:off x="285720" y="4357694"/>
            <a:ext cx="1500198" cy="1972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" descr="\\192.168.0.4\Public\Общая\Васильчук\ДОКУМЕНТЫ\Маслякова С.В\Воспитатель года\для презентации\Лихачева-портрет+1 фото\фото 2.JPG"/>
          <p:cNvPicPr>
            <a:picLocks noChangeAspect="1" noChangeArrowheads="1"/>
          </p:cNvPicPr>
          <p:nvPr/>
        </p:nvPicPr>
        <p:blipFill>
          <a:blip r:embed="rId6" cstate="print"/>
          <a:srcRect l="50983" t="2460" r="26463" b="64031"/>
          <a:stretch>
            <a:fillRect/>
          </a:stretch>
        </p:blipFill>
        <p:spPr bwMode="auto">
          <a:xfrm>
            <a:off x="2571736" y="4357694"/>
            <a:ext cx="1730997" cy="19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" descr="\\192.168.0.4\Public\Общая\Васильчук\ДОКУМЕНТЫ\Маслякова С.В\Воспитатель года\для презентации\Нестеренко-портрет+1фото\фото 2.jpg"/>
          <p:cNvPicPr>
            <a:picLocks noChangeAspect="1" noChangeArrowheads="1"/>
          </p:cNvPicPr>
          <p:nvPr/>
        </p:nvPicPr>
        <p:blipFill>
          <a:blip r:embed="rId7" cstate="print"/>
          <a:srcRect b="12500"/>
          <a:stretch>
            <a:fillRect/>
          </a:stretch>
        </p:blipFill>
        <p:spPr bwMode="auto">
          <a:xfrm>
            <a:off x="4813226" y="4286256"/>
            <a:ext cx="1616334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" descr="C:\Users\Admin\Documents\0000000000000000000000\014-Воспитатель года 2019\Фото в презентацию\Руссу М.В..jpg"/>
          <p:cNvPicPr>
            <a:picLocks noChangeAspect="1" noChangeArrowheads="1"/>
          </p:cNvPicPr>
          <p:nvPr/>
        </p:nvPicPr>
        <p:blipFill>
          <a:blip r:embed="rId8"/>
          <a:srcRect l="33088" t="12219" r="31617" b="30761"/>
          <a:stretch>
            <a:fillRect/>
          </a:stretch>
        </p:blipFill>
        <p:spPr bwMode="auto">
          <a:xfrm>
            <a:off x="7000892" y="4286256"/>
            <a:ext cx="1714544" cy="2000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26"/>
          <p:cNvGrpSpPr/>
          <p:nvPr/>
        </p:nvGrpSpPr>
        <p:grpSpPr>
          <a:xfrm>
            <a:off x="0" y="0"/>
            <a:ext cx="1977898" cy="1944216"/>
            <a:chOff x="539552" y="404664"/>
            <a:chExt cx="1977898" cy="1944216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9" name="TextBox 28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13775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1795" y="332656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Всероссийский конкурс </a:t>
            </a: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«Воспитатель года – 2019»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357959" y="1988840"/>
            <a:ext cx="4320480" cy="4133210"/>
            <a:chOff x="2357959" y="1988840"/>
            <a:chExt cx="4320480" cy="41332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6" r="50000"/>
            <a:stretch/>
          </p:blipFill>
          <p:spPr>
            <a:xfrm>
              <a:off x="2357959" y="1988840"/>
              <a:ext cx="4320480" cy="41332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4965894" y="5381641"/>
              <a:ext cx="7681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2019</a:t>
              </a:r>
              <a:endParaRPr lang="ru-RU" sz="16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786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4296" y="487710"/>
            <a:ext cx="7380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Финалисты Молчановского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района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Муниципального этапа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Всероссийского конкурса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«Воспитатель года – 2019»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992" y="3841006"/>
            <a:ext cx="229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Герасименко Е.В.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5106" y="3857628"/>
            <a:ext cx="20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Каташова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Л.С.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2976" y="38576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Безгинова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А.Г.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\\192.168.0.4\Public\Общая\Васильчук\ДОКУМЕНТЫ\Маслякова С.В\Воспитатель года\для презентации\Безгинова-портрет+1фото\DSC09702.JPG"/>
          <p:cNvPicPr>
            <a:picLocks noChangeAspect="1" noChangeArrowheads="1"/>
          </p:cNvPicPr>
          <p:nvPr/>
        </p:nvPicPr>
        <p:blipFill>
          <a:blip r:embed="rId2" cstate="print"/>
          <a:srcRect l="11696" t="22343" r="20468" b="39544"/>
          <a:stretch>
            <a:fillRect/>
          </a:stretch>
        </p:blipFill>
        <p:spPr bwMode="auto">
          <a:xfrm>
            <a:off x="1142976" y="1928802"/>
            <a:ext cx="1928826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C:\Users\Admin\Documents\0000000000000000000000\014-Воспитатель года 2019\Фото в презентацию\Герасименок Е.В..jpg"/>
          <p:cNvPicPr>
            <a:picLocks noChangeAspect="1" noChangeArrowheads="1"/>
          </p:cNvPicPr>
          <p:nvPr/>
        </p:nvPicPr>
        <p:blipFill>
          <a:blip r:embed="rId3" cstate="print"/>
          <a:srcRect l="9999" t="16250" r="11667" b="14947"/>
          <a:stretch>
            <a:fillRect/>
          </a:stretch>
        </p:blipFill>
        <p:spPr bwMode="auto">
          <a:xfrm>
            <a:off x="3714745" y="1924058"/>
            <a:ext cx="1651072" cy="1933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 descr="C:\Users\Admin\Documents\0000000000000000000000\014-Воспитатель года 2019\Фото в презентацию\Каташова Л.С..jpg"/>
          <p:cNvPicPr>
            <a:picLocks noChangeAspect="1" noChangeArrowheads="1"/>
          </p:cNvPicPr>
          <p:nvPr/>
        </p:nvPicPr>
        <p:blipFill>
          <a:blip r:embed="rId4"/>
          <a:srcRect t="5274" b="15684"/>
          <a:stretch>
            <a:fillRect/>
          </a:stretch>
        </p:blipFill>
        <p:spPr bwMode="auto">
          <a:xfrm>
            <a:off x="5929322" y="1948440"/>
            <a:ext cx="1645852" cy="190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13712" y="6321136"/>
            <a:ext cx="871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Кольмай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С.Г.         Лихачева Д.В.     Нестеренко Л.В.       Руссу М.В.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4115"/>
          <a:stretch/>
        </p:blipFill>
        <p:spPr>
          <a:xfrm>
            <a:off x="285720" y="4357694"/>
            <a:ext cx="1500198" cy="1972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" descr="\\192.168.0.4\Public\Общая\Васильчук\ДОКУМЕНТЫ\Маслякова С.В\Воспитатель года\для презентации\Лихачева-портрет+1 фото\фото 2.JPG"/>
          <p:cNvPicPr>
            <a:picLocks noChangeAspect="1" noChangeArrowheads="1"/>
          </p:cNvPicPr>
          <p:nvPr/>
        </p:nvPicPr>
        <p:blipFill>
          <a:blip r:embed="rId6" cstate="print"/>
          <a:srcRect l="50983" t="2460" r="26463" b="64031"/>
          <a:stretch>
            <a:fillRect/>
          </a:stretch>
        </p:blipFill>
        <p:spPr bwMode="auto">
          <a:xfrm>
            <a:off x="2571736" y="4357694"/>
            <a:ext cx="1730997" cy="19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" descr="\\192.168.0.4\Public\Общая\Васильчук\ДОКУМЕНТЫ\Маслякова С.В\Воспитатель года\для презентации\Нестеренко-портрет+1фото\фото 2.jpg"/>
          <p:cNvPicPr>
            <a:picLocks noChangeAspect="1" noChangeArrowheads="1"/>
          </p:cNvPicPr>
          <p:nvPr/>
        </p:nvPicPr>
        <p:blipFill>
          <a:blip r:embed="rId7" cstate="print"/>
          <a:srcRect b="12500"/>
          <a:stretch>
            <a:fillRect/>
          </a:stretch>
        </p:blipFill>
        <p:spPr bwMode="auto">
          <a:xfrm>
            <a:off x="4813226" y="4286256"/>
            <a:ext cx="1616334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" descr="C:\Users\Admin\Documents\0000000000000000000000\014-Воспитатель года 2019\Фото в презентацию\Руссу М.В..jpg"/>
          <p:cNvPicPr>
            <a:picLocks noChangeAspect="1" noChangeArrowheads="1"/>
          </p:cNvPicPr>
          <p:nvPr/>
        </p:nvPicPr>
        <p:blipFill>
          <a:blip r:embed="rId8"/>
          <a:srcRect l="33088" t="12219" r="31617" b="30761"/>
          <a:stretch>
            <a:fillRect/>
          </a:stretch>
        </p:blipFill>
        <p:spPr bwMode="auto">
          <a:xfrm>
            <a:off x="7000892" y="4286256"/>
            <a:ext cx="1714544" cy="2000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26"/>
          <p:cNvGrpSpPr/>
          <p:nvPr/>
        </p:nvGrpSpPr>
        <p:grpSpPr>
          <a:xfrm>
            <a:off x="0" y="0"/>
            <a:ext cx="1977898" cy="1944216"/>
            <a:chOff x="539552" y="404664"/>
            <a:chExt cx="1977898" cy="1944216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9" name="TextBox 28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2019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13775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51520" y="188641"/>
            <a:ext cx="1656184" cy="1627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59544" y="856420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«Мастер-класс»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(не более 15 минут)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060848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  Критерии оценивания</a:t>
            </a:r>
            <a:r>
              <a:rPr lang="ru-RU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</a:t>
            </a:r>
          </a:p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    (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0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-10 баллов за каждый критерий)</a:t>
            </a:r>
            <a:r>
              <a:rPr lang="ru-RU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Глубина и оригинальность содержания.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Методическая и практическая ценность для дошкольного образования.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Умение транслировать свой опыт работы.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Общая культура.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Коммуникативные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4282841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51520" y="188641"/>
            <a:ext cx="1836896" cy="1805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23728" y="706121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«Профессиональный разговор»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552" y="2276872"/>
            <a:ext cx="8352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  Критерии оценивания</a:t>
            </a:r>
            <a:r>
              <a:rPr lang="ru-RU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</a:t>
            </a:r>
          </a:p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    (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0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-10 баллов за каждый критерий)</a:t>
            </a:r>
            <a:r>
              <a:rPr lang="ru-RU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Наличие собственной позиции по теме.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Содержательность и аргументированность каждого выступления.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Умение вести профессиональный диалог.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Убедительность и красочность речи. </a:t>
            </a:r>
          </a:p>
        </p:txBody>
      </p:sp>
    </p:spTree>
    <p:extLst>
      <p:ext uri="{BB962C8B-B14F-4D97-AF65-F5344CB8AC3E}">
        <p14:creationId xmlns:p14="http://schemas.microsoft.com/office/powerpoint/2010/main" val="1706830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 rot="21329206">
            <a:off x="400568" y="2743152"/>
            <a:ext cx="4586288" cy="1417326"/>
          </a:xfrm>
        </p:spPr>
        <p:txBody>
          <a:bodyPr/>
          <a:lstStyle/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Вуцан</a:t>
            </a: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Надежда Александровна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5085184"/>
            <a:ext cx="7632848" cy="854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детского сада «Светлячок»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ru-RU" sz="9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</a:t>
              </a:r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14" y="-99392"/>
            <a:ext cx="372541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88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1795" y="332656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Всероссийский конкурс </a:t>
            </a: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«Воспитатель года – 2019»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2357959" y="1988840"/>
            <a:ext cx="4320480" cy="4133210"/>
            <a:chOff x="2357959" y="1988840"/>
            <a:chExt cx="4320480" cy="41332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6" r="50000"/>
            <a:stretch/>
          </p:blipFill>
          <p:spPr>
            <a:xfrm>
              <a:off x="2357959" y="1988840"/>
              <a:ext cx="4320480" cy="41332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4965894" y="5381641"/>
              <a:ext cx="7681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2019</a:t>
              </a:r>
              <a:endParaRPr lang="ru-RU" sz="16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786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82" y="265322"/>
            <a:ext cx="6627618" cy="4167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5184154"/>
            <a:ext cx="6552728" cy="4917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Волшебная пена. Монотипия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943098">
            <a:off x="551793" y="3289287"/>
            <a:ext cx="247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Мастер-класс</a:t>
            </a:r>
            <a:endParaRPr lang="ru-RU" sz="36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</a:t>
              </a:r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41188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 rot="21329206">
            <a:off x="400568" y="2743152"/>
            <a:ext cx="4586288" cy="1417326"/>
          </a:xfrm>
        </p:spPr>
        <p:txBody>
          <a:bodyPr/>
          <a:lstStyle/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Ерофеева </a:t>
            </a:r>
            <a:r>
              <a:rPr lang="ru-RU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Олёна</a:t>
            </a: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Юрьевна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5085184"/>
            <a:ext cx="7632848" cy="854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Сарафановской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школы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ru-RU" sz="9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</a:t>
              </a:r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72008"/>
            <a:ext cx="3683708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60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5184154"/>
            <a:ext cx="6552728" cy="4917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Айрис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фолдинг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детей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943098">
            <a:off x="551793" y="3289287"/>
            <a:ext cx="247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Мастер-класс</a:t>
            </a:r>
            <a:endParaRPr lang="ru-RU" sz="36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</a:t>
              </a:r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45" y="267492"/>
            <a:ext cx="6588224" cy="38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 rot="21329206">
            <a:off x="400568" y="2743152"/>
            <a:ext cx="4586288" cy="1417326"/>
          </a:xfrm>
        </p:spPr>
        <p:txBody>
          <a:bodyPr/>
          <a:lstStyle/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Каверзина Наталья Владимировна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5085184"/>
            <a:ext cx="7632848" cy="854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Молчановской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 № 1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ru-RU" sz="9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</a:t>
              </a:r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85165"/>
            <a:ext cx="3970889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4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5184154"/>
            <a:ext cx="6552728" cy="4917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ТРИЗ-РТВ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943098">
            <a:off x="551793" y="3289287"/>
            <a:ext cx="247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Мастер-класс</a:t>
            </a:r>
            <a:endParaRPr lang="ru-RU" sz="36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04664"/>
            <a:ext cx="1977898" cy="1944216"/>
            <a:chOff x="539552" y="404664"/>
            <a:chExt cx="1977898" cy="19442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39552" y="404664"/>
              <a:ext cx="1977898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28662" y="2000240"/>
              <a:ext cx="12144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Молчаново </a:t>
              </a:r>
              <a:r>
                <a:rPr lang="ru-RU" sz="8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2021</a:t>
              </a:r>
              <a:endParaRPr lang="ru-RU" sz="8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06305" y="2136829"/>
              <a:ext cx="122395" cy="82496"/>
            </a:xfrm>
            <a:custGeom>
              <a:avLst/>
              <a:gdLst>
                <a:gd name="connsiteX0" fmla="*/ 17620 w 122395"/>
                <a:gd name="connsiteY0" fmla="*/ 12646 h 82496"/>
                <a:gd name="connsiteX1" fmla="*/ 36670 w 122395"/>
                <a:gd name="connsiteY1" fmla="*/ 28521 h 82496"/>
                <a:gd name="connsiteX2" fmla="*/ 55720 w 122395"/>
                <a:gd name="connsiteY2" fmla="*/ 41221 h 82496"/>
                <a:gd name="connsiteX3" fmla="*/ 65245 w 122395"/>
                <a:gd name="connsiteY3" fmla="*/ 47571 h 82496"/>
                <a:gd name="connsiteX4" fmla="*/ 74770 w 122395"/>
                <a:gd name="connsiteY4" fmla="*/ 53921 h 82496"/>
                <a:gd name="connsiteX5" fmla="*/ 84295 w 122395"/>
                <a:gd name="connsiteY5" fmla="*/ 57096 h 82496"/>
                <a:gd name="connsiteX6" fmla="*/ 103345 w 122395"/>
                <a:gd name="connsiteY6" fmla="*/ 69796 h 82496"/>
                <a:gd name="connsiteX7" fmla="*/ 112870 w 122395"/>
                <a:gd name="connsiteY7" fmla="*/ 76146 h 82496"/>
                <a:gd name="connsiteX8" fmla="*/ 122395 w 122395"/>
                <a:gd name="connsiteY8" fmla="*/ 82496 h 8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5" h="82496">
                  <a:moveTo>
                    <a:pt x="17620" y="12646"/>
                  </a:moveTo>
                  <a:cubicBezTo>
                    <a:pt x="51657" y="35337"/>
                    <a:pt x="0" y="0"/>
                    <a:pt x="36670" y="28521"/>
                  </a:cubicBezTo>
                  <a:cubicBezTo>
                    <a:pt x="42694" y="33206"/>
                    <a:pt x="49370" y="36988"/>
                    <a:pt x="55720" y="41221"/>
                  </a:cubicBezTo>
                  <a:lnTo>
                    <a:pt x="65245" y="47571"/>
                  </a:lnTo>
                  <a:cubicBezTo>
                    <a:pt x="68420" y="49688"/>
                    <a:pt x="71150" y="52714"/>
                    <a:pt x="74770" y="53921"/>
                  </a:cubicBezTo>
                  <a:cubicBezTo>
                    <a:pt x="77945" y="54979"/>
                    <a:pt x="81369" y="55471"/>
                    <a:pt x="84295" y="57096"/>
                  </a:cubicBezTo>
                  <a:cubicBezTo>
                    <a:pt x="90966" y="60802"/>
                    <a:pt x="96995" y="65563"/>
                    <a:pt x="103345" y="69796"/>
                  </a:cubicBezTo>
                  <a:lnTo>
                    <a:pt x="112870" y="76146"/>
                  </a:lnTo>
                  <a:lnTo>
                    <a:pt x="122395" y="82496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971675" y="2095500"/>
              <a:ext cx="171450" cy="118062"/>
            </a:xfrm>
            <a:custGeom>
              <a:avLst/>
              <a:gdLst>
                <a:gd name="connsiteX0" fmla="*/ 171450 w 171450"/>
                <a:gd name="connsiteY0" fmla="*/ 0 h 118062"/>
                <a:gd name="connsiteX1" fmla="*/ 152400 w 171450"/>
                <a:gd name="connsiteY1" fmla="*/ 6350 h 118062"/>
                <a:gd name="connsiteX2" fmla="*/ 149225 w 171450"/>
                <a:gd name="connsiteY2" fmla="*/ 15875 h 118062"/>
                <a:gd name="connsiteX3" fmla="*/ 117475 w 171450"/>
                <a:gd name="connsiteY3" fmla="*/ 34925 h 118062"/>
                <a:gd name="connsiteX4" fmla="*/ 114300 w 171450"/>
                <a:gd name="connsiteY4" fmla="*/ 44450 h 118062"/>
                <a:gd name="connsiteX5" fmla="*/ 104775 w 171450"/>
                <a:gd name="connsiteY5" fmla="*/ 47625 h 118062"/>
                <a:gd name="connsiteX6" fmla="*/ 95250 w 171450"/>
                <a:gd name="connsiteY6" fmla="*/ 53975 h 118062"/>
                <a:gd name="connsiteX7" fmla="*/ 88900 w 171450"/>
                <a:gd name="connsiteY7" fmla="*/ 63500 h 118062"/>
                <a:gd name="connsiteX8" fmla="*/ 60325 w 171450"/>
                <a:gd name="connsiteY8" fmla="*/ 85725 h 118062"/>
                <a:gd name="connsiteX9" fmla="*/ 41275 w 171450"/>
                <a:gd name="connsiteY9" fmla="*/ 92075 h 118062"/>
                <a:gd name="connsiteX10" fmla="*/ 22225 w 171450"/>
                <a:gd name="connsiteY10" fmla="*/ 104775 h 118062"/>
                <a:gd name="connsiteX11" fmla="*/ 12700 w 171450"/>
                <a:gd name="connsiteY11" fmla="*/ 111125 h 118062"/>
                <a:gd name="connsiteX12" fmla="*/ 0 w 171450"/>
                <a:gd name="connsiteY12" fmla="*/ 117475 h 1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118062">
                  <a:moveTo>
                    <a:pt x="171450" y="0"/>
                  </a:moveTo>
                  <a:cubicBezTo>
                    <a:pt x="165100" y="2117"/>
                    <a:pt x="154517" y="0"/>
                    <a:pt x="152400" y="6350"/>
                  </a:cubicBezTo>
                  <a:cubicBezTo>
                    <a:pt x="151342" y="9525"/>
                    <a:pt x="151592" y="13508"/>
                    <a:pt x="149225" y="15875"/>
                  </a:cubicBezTo>
                  <a:cubicBezTo>
                    <a:pt x="141562" y="23538"/>
                    <a:pt x="127497" y="29914"/>
                    <a:pt x="117475" y="34925"/>
                  </a:cubicBezTo>
                  <a:cubicBezTo>
                    <a:pt x="116417" y="38100"/>
                    <a:pt x="116667" y="42083"/>
                    <a:pt x="114300" y="44450"/>
                  </a:cubicBezTo>
                  <a:cubicBezTo>
                    <a:pt x="111933" y="46817"/>
                    <a:pt x="107768" y="46128"/>
                    <a:pt x="104775" y="47625"/>
                  </a:cubicBezTo>
                  <a:cubicBezTo>
                    <a:pt x="101362" y="49332"/>
                    <a:pt x="98425" y="51858"/>
                    <a:pt x="95250" y="53975"/>
                  </a:cubicBezTo>
                  <a:cubicBezTo>
                    <a:pt x="93133" y="57150"/>
                    <a:pt x="91343" y="60569"/>
                    <a:pt x="88900" y="63500"/>
                  </a:cubicBezTo>
                  <a:cubicBezTo>
                    <a:pt x="82578" y="71086"/>
                    <a:pt x="68494" y="83002"/>
                    <a:pt x="60325" y="85725"/>
                  </a:cubicBezTo>
                  <a:cubicBezTo>
                    <a:pt x="53975" y="87842"/>
                    <a:pt x="46844" y="88362"/>
                    <a:pt x="41275" y="92075"/>
                  </a:cubicBezTo>
                  <a:lnTo>
                    <a:pt x="22225" y="104775"/>
                  </a:lnTo>
                  <a:lnTo>
                    <a:pt x="12700" y="111125"/>
                  </a:lnTo>
                  <a:cubicBezTo>
                    <a:pt x="2294" y="118062"/>
                    <a:pt x="6991" y="117475"/>
                    <a:pt x="0" y="117475"/>
                  </a:cubicBez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0"/>
            <a:ext cx="5711458" cy="48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59141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6719</TotalTime>
  <Words>951</Words>
  <Application>Microsoft Office PowerPoint</Application>
  <PresentationFormat>Экран (4:3)</PresentationFormat>
  <Paragraphs>266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Courier New</vt:lpstr>
      <vt:lpstr>Times New Roman</vt:lpstr>
      <vt:lpstr>Trebuchet MS</vt:lpstr>
      <vt:lpstr>Verdana</vt:lpstr>
      <vt:lpstr>Wingdings 2</vt:lpstr>
      <vt:lpstr>Spring</vt:lpstr>
      <vt:lpstr>Презентация PowerPoint</vt:lpstr>
      <vt:lpstr>Анисимова Елена Владимировна</vt:lpstr>
      <vt:lpstr>Презентация PowerPoint</vt:lpstr>
      <vt:lpstr> Вуцан Надежда Александровна</vt:lpstr>
      <vt:lpstr>Презентация PowerPoint</vt:lpstr>
      <vt:lpstr> Ерофеева Олёна Юрьевна</vt:lpstr>
      <vt:lpstr>Презентация PowerPoint</vt:lpstr>
      <vt:lpstr> Каверзина Наталья Владимировна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Кольмай Светлана Георгиевна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Федорова Татьяна</dc:creator>
  <cp:lastModifiedBy>Ruo</cp:lastModifiedBy>
  <cp:revision>298</cp:revision>
  <dcterms:created xsi:type="dcterms:W3CDTF">2017-03-07T03:04:21Z</dcterms:created>
  <dcterms:modified xsi:type="dcterms:W3CDTF">2021-03-10T08:25:21Z</dcterms:modified>
</cp:coreProperties>
</file>